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7C7C7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>
        <p:scale>
          <a:sx n="150" d="100"/>
          <a:sy n="150" d="100"/>
        </p:scale>
        <p:origin x="19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VIII\Polling%20XVIII%20-%20Questionai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VIII\Polling%20XVIII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XVIII\Polling%20XVIII%20-%20Questionair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XVIII\Polling%20XVIII%20-%20Questionair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VIII\Polling%20XVIII%20-%20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(Table!$M$2,Table!$M$4,Table!$M$6,Table!$M$8)</c:f>
              <c:strCache>
                <c:ptCount val="4"/>
                <c:pt idx="0">
                  <c:v>1.        Do you believe that SK people are sufficiently determined and willingly ready to fight and defend against NK in case of a contingency?</c:v>
                </c:pt>
                <c:pt idx="1">
                  <c:v>2.       Do you believe that a Peace Agreement with NK will enhance the security of SK?</c:v>
                </c:pt>
                <c:pt idx="2">
                  <c:v>3.       Do you believe that SK people are ready to peacefully co-exist with NK people?</c:v>
                </c:pt>
                <c:pt idx="3">
                  <c:v>4.       Do you believe that the US-SK Alliance should be advocated ad infinitum in order to defend SK?</c:v>
                </c:pt>
              </c:strCache>
            </c:strRef>
          </c:cat>
          <c:val>
            <c:numRef>
              <c:f>(Table!$N$2,Table!$N$4,Table!$N$6,Table!$N$8)</c:f>
              <c:numCache>
                <c:formatCode>0.0%</c:formatCode>
                <c:ptCount val="4"/>
                <c:pt idx="0">
                  <c:v>0.40816326530612246</c:v>
                </c:pt>
                <c:pt idx="1">
                  <c:v>0.20408163265306123</c:v>
                </c:pt>
                <c:pt idx="2">
                  <c:v>0.7142857142857143</c:v>
                </c:pt>
                <c:pt idx="3">
                  <c:v>0.69387755102040816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3-4F60-B3C2-1B3646FAD1B2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(Table!$M$2,Table!$M$4,Table!$M$6,Table!$M$8)</c:f>
              <c:strCache>
                <c:ptCount val="4"/>
                <c:pt idx="0">
                  <c:v>1.        Do you believe that SK people are sufficiently determined and willingly ready to fight and defend against NK in case of a contingency?</c:v>
                </c:pt>
                <c:pt idx="1">
                  <c:v>2.       Do you believe that a Peace Agreement with NK will enhance the security of SK?</c:v>
                </c:pt>
                <c:pt idx="2">
                  <c:v>3.       Do you believe that SK people are ready to peacefully co-exist with NK people?</c:v>
                </c:pt>
                <c:pt idx="3">
                  <c:v>4.       Do you believe that the US-SK Alliance should be advocated ad infinitum in order to defend SK?</c:v>
                </c:pt>
              </c:strCache>
            </c:strRef>
          </c:cat>
          <c:val>
            <c:numRef>
              <c:f>(Table!$O$2,Table!$O$4,Table!$O$6,Table!$O$8)</c:f>
              <c:numCache>
                <c:formatCode>0.0%</c:formatCode>
                <c:ptCount val="4"/>
                <c:pt idx="0">
                  <c:v>0.5714285714285714</c:v>
                </c:pt>
                <c:pt idx="1">
                  <c:v>0.77551020408163263</c:v>
                </c:pt>
                <c:pt idx="2">
                  <c:v>0.24489795918367346</c:v>
                </c:pt>
                <c:pt idx="3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3-4F60-B3C2-1B3646FAD1B2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(Table!$M$2,Table!$M$4,Table!$M$6,Table!$M$8)</c:f>
              <c:strCache>
                <c:ptCount val="4"/>
                <c:pt idx="0">
                  <c:v>1.        Do you believe that SK people are sufficiently determined and willingly ready to fight and defend against NK in case of a contingency?</c:v>
                </c:pt>
                <c:pt idx="1">
                  <c:v>2.       Do you believe that a Peace Agreement with NK will enhance the security of SK?</c:v>
                </c:pt>
                <c:pt idx="2">
                  <c:v>3.       Do you believe that SK people are ready to peacefully co-exist with NK people?</c:v>
                </c:pt>
                <c:pt idx="3">
                  <c:v>4.       Do you believe that the US-SK Alliance should be advocated ad infinitum in order to defend SK?</c:v>
                </c:pt>
              </c:strCache>
            </c:strRef>
          </c:cat>
          <c:val>
            <c:numRef>
              <c:f>(Table!$P$2,Table!$P$4,Table!$P$6,Table!$P$8)</c:f>
              <c:numCache>
                <c:formatCode>0.0%</c:formatCode>
                <c:ptCount val="4"/>
                <c:pt idx="0">
                  <c:v>2.0408163265306121E-2</c:v>
                </c:pt>
                <c:pt idx="1">
                  <c:v>2.0408163265306121E-2</c:v>
                </c:pt>
                <c:pt idx="2">
                  <c:v>4.0816326530612242E-2</c:v>
                </c:pt>
                <c:pt idx="3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A3-4F60-B3C2-1B3646FAD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5-2. Within 5 years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7BE-47F6-A606-066BA7C1035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7BE-47F6-A606-066BA7C1035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7BE-47F6-A606-066BA7C10353}"/>
              </c:ext>
            </c:extLst>
          </c:dPt>
          <c:dLbls>
            <c:dLbl>
              <c:idx val="0"/>
              <c:layout>
                <c:manualLayout>
                  <c:x val="0.18419028161376161"/>
                  <c:y val="8.985835570143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BE-47F6-A606-066BA7C10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Table!$N$11:$P$11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0.16326530612244897</c:v>
                </c:pt>
                <c:pt idx="1">
                  <c:v>0.51020408163265307</c:v>
                </c:pt>
                <c:pt idx="2">
                  <c:v>0.32653061224489793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BE-47F6-A606-066BA7C103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5-3. Within 10 years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34F-46DF-A02F-A5EF440167B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34F-46DF-A02F-A5EF440167B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34F-46DF-A02F-A5EF440167BE}"/>
              </c:ext>
            </c:extLst>
          </c:dPt>
          <c:dLbls>
            <c:dLbl>
              <c:idx val="0"/>
              <c:layout>
                <c:manualLayout>
                  <c:x val="0.18952921003081821"/>
                  <c:y val="0.17154776997547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4F-46DF-A02F-A5EF44016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0.22448979591836735</c:v>
                </c:pt>
                <c:pt idx="1">
                  <c:v>0.36734693877551022</c:v>
                </c:pt>
                <c:pt idx="2">
                  <c:v>0.40816326530612246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4F-46DF-A02F-A5EF440167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5-4. Within 15 years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1A9-4BA2-9BA6-16E0080E807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1A9-4BA2-9BA6-16E0080E807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1A9-4BA2-9BA6-16E0080E80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Table!$N$11:$P$11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0.2857142857142857</c:v>
                </c:pt>
                <c:pt idx="1">
                  <c:v>0.32653061224489793</c:v>
                </c:pt>
                <c:pt idx="2">
                  <c:v>0.38775510204081631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A9-4BA2-9BA6-16E0080E80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6.        Do you believe that SK people are fully aware of reinforcements coming from Japan in a contingency with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2F0-4FAD-9DF6-B0883145AB8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2F0-4FAD-9DF6-B0883145AB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2F0-4FAD-9DF6-B0883145AB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0.26530612244897961</c:v>
                </c:pt>
                <c:pt idx="1">
                  <c:v>0.7142857142857143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F0-4FAD-9DF6-B0883145AB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7-1. Positive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28C-489E-AAF8-4D33D42DDE4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28C-489E-AAF8-4D33D42DDE4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28C-489E-AAF8-4D33D42DDE4B}"/>
              </c:ext>
            </c:extLst>
          </c:dPt>
          <c:dLbls>
            <c:dLbl>
              <c:idx val="0"/>
              <c:layout>
                <c:manualLayout>
                  <c:x val="3.7307004967203197E-2"/>
                  <c:y val="8.28720178716443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8C-489E-AAF8-4D33D42DDE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0.24489795918367346</c:v>
                </c:pt>
                <c:pt idx="1">
                  <c:v>0.38775510204081631</c:v>
                </c:pt>
                <c:pt idx="2">
                  <c:v>0.36734693877551022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8C-489E-AAF8-4D33D42DDE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7-2. Negative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EA8-4CAD-8E25-14B525530F8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EA8-4CAD-8E25-14B525530F8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EA8-4CAD-8E25-14B525530F8A}"/>
              </c:ext>
            </c:extLst>
          </c:dPt>
          <c:dLbls>
            <c:dLbl>
              <c:idx val="1"/>
              <c:layout>
                <c:manualLayout>
                  <c:x val="-7.4614009934406395E-2"/>
                  <c:y val="4.143600893582215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A8-4CAD-8E25-14B525530F8A}"/>
                </c:ext>
              </c:extLst>
            </c:dLbl>
            <c:dLbl>
              <c:idx val="2"/>
              <c:layout>
                <c:manualLayout>
                  <c:x val="-8.5273154210750213E-2"/>
                  <c:y val="4.14360089358221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A8-4CAD-8E25-14B525530F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0.0%</c:formatCode>
                <c:ptCount val="3"/>
                <c:pt idx="0">
                  <c:v>0.73469387755102045</c:v>
                </c:pt>
                <c:pt idx="1">
                  <c:v>0.14285714285714285</c:v>
                </c:pt>
                <c:pt idx="2">
                  <c:v>0.12244897959183673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A8-4CAD-8E25-14B525530F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Table!$M$24</c:f>
              <c:strCache>
                <c:ptCount val="1"/>
                <c:pt idx="0">
                  <c:v>8. Do you believe that KJU (Jong Un Kim) of NK has abandoned the seven decades old strategy of subversion, coercion-extortion (blackmail diplomacy), and use of force to achieve a unification of the Korean Peninsula to ensure the survival of the Kim family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6AF-4297-8E17-02B18A7D64E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6AF-4297-8E17-02B18A7D64E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6AF-4297-8E17-02B18A7D64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Table!$N$24:$P$24</c:f>
              <c:numCache>
                <c:formatCode>0.0%</c:formatCode>
                <c:ptCount val="3"/>
                <c:pt idx="0">
                  <c:v>0.12244897959183673</c:v>
                </c:pt>
                <c:pt idx="1">
                  <c:v>0.83673469387755106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AF-4297-8E17-02B18A7D64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Table!$M$26</c:f>
              <c:strCache>
                <c:ptCount val="1"/>
                <c:pt idx="0">
                  <c:v>9.        Do you believe that KJU has abandoned, in support of that strategy, the objective to split the US-SK Alliance, get US forces off the peninsula and conquer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975-4E9E-9E6C-845E35174A4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975-4E9E-9E6C-845E35174A4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975-4E9E-9E6C-845E35174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Table!$N$25:$P$25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  <c:extLst/>
            </c:strRef>
          </c:cat>
          <c:val>
            <c:numRef>
              <c:f>Table!$N$26:$P$26</c:f>
              <c:numCache>
                <c:formatCode>0.0%</c:formatCode>
                <c:ptCount val="3"/>
                <c:pt idx="0">
                  <c:v>8.1632653061224483E-2</c:v>
                </c:pt>
                <c:pt idx="1">
                  <c:v>0.8571428571428571</c:v>
                </c:pt>
                <c:pt idx="2">
                  <c:v>6.1224489795918366E-2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6975-4E9E-9E6C-845E35174A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Table!$M$28</c:f>
              <c:strCache>
                <c:ptCount val="1"/>
                <c:pt idx="0">
                  <c:v>10.        Do you believe that the SK government is sufficiently prepared and adequately ready to "fight tonight"?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0E4-46AB-A333-024E6ECB420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0E4-46AB-A333-024E6ECB420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0E4-46AB-A333-024E6ECB42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Table!$N$27:$P$27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Table!$N$28:$P$28</c:f>
              <c:numCache>
                <c:formatCode>0.0%</c:formatCode>
                <c:ptCount val="3"/>
                <c:pt idx="0">
                  <c:v>0.20408163265306123</c:v>
                </c:pt>
                <c:pt idx="1">
                  <c:v>0.75510204081632648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E4-46AB-A333-024E6ECB42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Table!$M$30</c:f>
              <c:strCache>
                <c:ptCount val="1"/>
                <c:pt idx="0">
                  <c:v>11.        Do you believe that the Peace Agreement with Socialist North Vietnam in 1973 may have been a proximal cause of the collapse in 1975 of the Free South Vietnam?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8DD-4F1C-B9BE-57EF3B8B80E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8DD-4F1C-B9BE-57EF3B8B80E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8DD-4F1C-B9BE-57EF3B8B80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Table!$N$27:$P$27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Table!$N$30:$P$30</c:f>
              <c:numCache>
                <c:formatCode>0.0%</c:formatCode>
                <c:ptCount val="3"/>
                <c:pt idx="0">
                  <c:v>0.73469387755102045</c:v>
                </c:pt>
                <c:pt idx="1">
                  <c:v>0.24489795918367346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DD-4F1C-B9BE-57EF3B8B80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(Table!$M$10,Table!$M$12,Table!$M$14,Table!$M$16)</c:f>
              <c:strCache>
                <c:ptCount val="4"/>
                <c:pt idx="0">
                  <c:v>5-1. Within 2 years</c:v>
                </c:pt>
                <c:pt idx="1">
                  <c:v>5-2. Within 5 years</c:v>
                </c:pt>
                <c:pt idx="2">
                  <c:v>5-3. Within 10 years</c:v>
                </c:pt>
                <c:pt idx="3">
                  <c:v>5-4. Within 15 years</c:v>
                </c:pt>
              </c:strCache>
            </c:strRef>
          </c:cat>
          <c:val>
            <c:numRef>
              <c:f>(Table!$N$10,Table!$N$12,Table!$N$14,Table!$N$16)</c:f>
              <c:numCache>
                <c:formatCode>0.0%</c:formatCode>
                <c:ptCount val="4"/>
                <c:pt idx="0">
                  <c:v>0.12244897959183673</c:v>
                </c:pt>
                <c:pt idx="1">
                  <c:v>0.16326530612244897</c:v>
                </c:pt>
                <c:pt idx="2">
                  <c:v>0.22448979591836735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F-4C3B-BF0B-F1309D198865}"/>
            </c:ext>
          </c:extLst>
        </c:ser>
        <c:ser>
          <c:idx val="1"/>
          <c:order val="1"/>
          <c:tx>
            <c:strRef>
              <c:f>Table!$O$9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(Table!$M$10,Table!$M$12,Table!$M$14,Table!$M$16)</c:f>
              <c:strCache>
                <c:ptCount val="4"/>
                <c:pt idx="0">
                  <c:v>5-1. Within 2 years</c:v>
                </c:pt>
                <c:pt idx="1">
                  <c:v>5-2. Within 5 years</c:v>
                </c:pt>
                <c:pt idx="2">
                  <c:v>5-3. Within 10 years</c:v>
                </c:pt>
                <c:pt idx="3">
                  <c:v>5-4. Within 15 years</c:v>
                </c:pt>
              </c:strCache>
            </c:strRef>
          </c:cat>
          <c:val>
            <c:numRef>
              <c:f>(Table!$O$10,Table!$O$12,Table!$O$14,Table!$O$16)</c:f>
              <c:numCache>
                <c:formatCode>0.0%</c:formatCode>
                <c:ptCount val="4"/>
                <c:pt idx="0">
                  <c:v>0.53061224489795922</c:v>
                </c:pt>
                <c:pt idx="1">
                  <c:v>0.51020408163265307</c:v>
                </c:pt>
                <c:pt idx="2">
                  <c:v>0.36734693877551022</c:v>
                </c:pt>
                <c:pt idx="3">
                  <c:v>0.32653061224489793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F-4C3B-BF0B-F1309D198865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(Table!$M$10,Table!$M$12,Table!$M$14,Table!$M$16)</c:f>
              <c:strCache>
                <c:ptCount val="4"/>
                <c:pt idx="0">
                  <c:v>5-1. Within 2 years</c:v>
                </c:pt>
                <c:pt idx="1">
                  <c:v>5-2. Within 5 years</c:v>
                </c:pt>
                <c:pt idx="2">
                  <c:v>5-3. Within 10 years</c:v>
                </c:pt>
                <c:pt idx="3">
                  <c:v>5-4. Within 15 years</c:v>
                </c:pt>
              </c:strCache>
            </c:strRef>
          </c:cat>
          <c:val>
            <c:numRef>
              <c:f>(Table!$P$10,Table!$P$12,Table!$P$14,Table!$P$16)</c:f>
              <c:numCache>
                <c:formatCode>0.0%</c:formatCode>
                <c:ptCount val="4"/>
                <c:pt idx="0">
                  <c:v>0.34693877551020408</c:v>
                </c:pt>
                <c:pt idx="1">
                  <c:v>0.32653061224489793</c:v>
                </c:pt>
                <c:pt idx="2">
                  <c:v>0.40816326530612246</c:v>
                </c:pt>
                <c:pt idx="3">
                  <c:v>0.38775510204081631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F-4C3B-BF0B-F1309D198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(Table!$M$20,Table!$M$22)</c:f>
              <c:strCache>
                <c:ptCount val="2"/>
                <c:pt idx="0">
                  <c:v>7-1. Positive</c:v>
                </c:pt>
                <c:pt idx="1">
                  <c:v>7-2. Negative</c:v>
                </c:pt>
              </c:strCache>
            </c:strRef>
          </c:cat>
          <c:val>
            <c:numRef>
              <c:f>(Table!$N$20,Table!$N$22)</c:f>
              <c:numCache>
                <c:formatCode>0.0%</c:formatCode>
                <c:ptCount val="2"/>
                <c:pt idx="0">
                  <c:v>0.24489795918367346</c:v>
                </c:pt>
                <c:pt idx="1">
                  <c:v>0.73469387755102045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8-4170-8A50-930C7D06857E}"/>
            </c:ext>
          </c:extLst>
        </c:ser>
        <c:ser>
          <c:idx val="1"/>
          <c:order val="1"/>
          <c:tx>
            <c:strRef>
              <c:f>Table!$O$9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(Table!$M$20,Table!$M$22)</c:f>
              <c:strCache>
                <c:ptCount val="2"/>
                <c:pt idx="0">
                  <c:v>7-1. Positive</c:v>
                </c:pt>
                <c:pt idx="1">
                  <c:v>7-2. Negative</c:v>
                </c:pt>
              </c:strCache>
            </c:strRef>
          </c:cat>
          <c:val>
            <c:numRef>
              <c:f>(Table!$O$20,Table!$O$22)</c:f>
              <c:numCache>
                <c:formatCode>0.0%</c:formatCode>
                <c:ptCount val="2"/>
                <c:pt idx="0">
                  <c:v>0.38775510204081631</c:v>
                </c:pt>
                <c:pt idx="1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18-4170-8A50-930C7D06857E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(Table!$M$20,Table!$M$22)</c:f>
              <c:strCache>
                <c:ptCount val="2"/>
                <c:pt idx="0">
                  <c:v>7-1. Positive</c:v>
                </c:pt>
                <c:pt idx="1">
                  <c:v>7-2. Negative</c:v>
                </c:pt>
              </c:strCache>
            </c:strRef>
          </c:cat>
          <c:val>
            <c:numRef>
              <c:f>(Table!$P$20,Table!$P$22)</c:f>
              <c:numCache>
                <c:formatCode>0.0%</c:formatCode>
                <c:ptCount val="2"/>
                <c:pt idx="0">
                  <c:v>0.36734693877551022</c:v>
                </c:pt>
                <c:pt idx="1">
                  <c:v>0.12244897959183673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18-4170-8A50-930C7D068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8.7414546541502339E-2"/>
          <c:w val="0.92898716028200523"/>
          <c:h val="0.57981928865126442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(Table!$M$18,Table!$M$24,Table!$M$26,Table!$M$28,Table!$M$30)</c:f>
              <c:strCache>
                <c:ptCount val="5"/>
                <c:pt idx="0">
                  <c:v>6.        Do you believe that SK people are fully aware of reinforcements coming from Japan in a contingency with NK?</c:v>
                </c:pt>
                <c:pt idx="1">
                  <c:v>8. Do you believe that KJU (Jong Un Kim) of NK has abandoned the seven decades old strategy of subversion, coercion-extortion (blackmail diplomacy), and use of force to achieve a unification of the Korean Peninsula to ensure the survival of the Kim family </c:v>
                </c:pt>
                <c:pt idx="2">
                  <c:v>9.        Do you believe that KJU has abandoned, in support of that strategy, the objective to split the US-SK Alliance, get US forces off the peninsula and conquer SK?</c:v>
                </c:pt>
                <c:pt idx="3">
                  <c:v>10.        Do you believe that the SK government is sufficiently prepared and adequately ready to "fight tonight"?</c:v>
                </c:pt>
                <c:pt idx="4">
                  <c:v>11.        Do you believe that the Peace Agreement with Socialist North Vietnam in 1973 may have been a proximal cause of the collapse in 1975 of the Free South Vietnam?</c:v>
                </c:pt>
              </c:strCache>
            </c:strRef>
          </c:cat>
          <c:val>
            <c:numRef>
              <c:f>(Table!$N$18,Table!$N$24,Table!$N$26,Table!$N$28,Table!$N$30)</c:f>
              <c:numCache>
                <c:formatCode>0.0%</c:formatCode>
                <c:ptCount val="5"/>
                <c:pt idx="0">
                  <c:v>0.26530612244897961</c:v>
                </c:pt>
                <c:pt idx="1">
                  <c:v>0.12244897959183673</c:v>
                </c:pt>
                <c:pt idx="2">
                  <c:v>8.1632653061224483E-2</c:v>
                </c:pt>
                <c:pt idx="3">
                  <c:v>0.20408163265306123</c:v>
                </c:pt>
                <c:pt idx="4">
                  <c:v>0.73469387755102045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6-4AE5-8F70-950C919E89B0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(Table!$M$18,Table!$M$24,Table!$M$26,Table!$M$28,Table!$M$30)</c:f>
              <c:strCache>
                <c:ptCount val="5"/>
                <c:pt idx="0">
                  <c:v>6.        Do you believe that SK people are fully aware of reinforcements coming from Japan in a contingency with NK?</c:v>
                </c:pt>
                <c:pt idx="1">
                  <c:v>8. Do you believe that KJU (Jong Un Kim) of NK has abandoned the seven decades old strategy of subversion, coercion-extortion (blackmail diplomacy), and use of force to achieve a unification of the Korean Peninsula to ensure the survival of the Kim family </c:v>
                </c:pt>
                <c:pt idx="2">
                  <c:v>9.        Do you believe that KJU has abandoned, in support of that strategy, the objective to split the US-SK Alliance, get US forces off the peninsula and conquer SK?</c:v>
                </c:pt>
                <c:pt idx="3">
                  <c:v>10.        Do you believe that the SK government is sufficiently prepared and adequately ready to "fight tonight"?</c:v>
                </c:pt>
                <c:pt idx="4">
                  <c:v>11.        Do you believe that the Peace Agreement with Socialist North Vietnam in 1973 may have been a proximal cause of the collapse in 1975 of the Free South Vietnam?</c:v>
                </c:pt>
              </c:strCache>
            </c:strRef>
          </c:cat>
          <c:val>
            <c:numRef>
              <c:f>(Table!$O$18,Table!$O$24,Table!$O$26,Table!$O$28,Table!$O$30)</c:f>
              <c:numCache>
                <c:formatCode>0.0%</c:formatCode>
                <c:ptCount val="5"/>
                <c:pt idx="0">
                  <c:v>0.7142857142857143</c:v>
                </c:pt>
                <c:pt idx="1">
                  <c:v>0.83673469387755106</c:v>
                </c:pt>
                <c:pt idx="2">
                  <c:v>0.8571428571428571</c:v>
                </c:pt>
                <c:pt idx="3">
                  <c:v>0.75510204081632648</c:v>
                </c:pt>
                <c:pt idx="4">
                  <c:v>0.24489795918367346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6-4AE5-8F70-950C919E89B0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(Table!$M$18,Table!$M$24,Table!$M$26,Table!$M$28,Table!$M$30)</c:f>
              <c:strCache>
                <c:ptCount val="5"/>
                <c:pt idx="0">
                  <c:v>6.        Do you believe that SK people are fully aware of reinforcements coming from Japan in a contingency with NK?</c:v>
                </c:pt>
                <c:pt idx="1">
                  <c:v>8. Do you believe that KJU (Jong Un Kim) of NK has abandoned the seven decades old strategy of subversion, coercion-extortion (blackmail diplomacy), and use of force to achieve a unification of the Korean Peninsula to ensure the survival of the Kim family </c:v>
                </c:pt>
                <c:pt idx="2">
                  <c:v>9.        Do you believe that KJU has abandoned, in support of that strategy, the objective to split the US-SK Alliance, get US forces off the peninsula and conquer SK?</c:v>
                </c:pt>
                <c:pt idx="3">
                  <c:v>10.        Do you believe that the SK government is sufficiently prepared and adequately ready to "fight tonight"?</c:v>
                </c:pt>
                <c:pt idx="4">
                  <c:v>11.        Do you believe that the Peace Agreement with Socialist North Vietnam in 1973 may have been a proximal cause of the collapse in 1975 of the Free South Vietnam?</c:v>
                </c:pt>
              </c:strCache>
            </c:strRef>
          </c:cat>
          <c:val>
            <c:numRef>
              <c:f>(Table!$P$18,Table!$P$24,Table!$P$26,Table!$P$28,Table!$P$30)</c:f>
              <c:numCache>
                <c:formatCode>0.0%</c:formatCode>
                <c:ptCount val="5"/>
                <c:pt idx="0">
                  <c:v>2.0408163265306121E-2</c:v>
                </c:pt>
                <c:pt idx="1">
                  <c:v>4.0816326530612242E-2</c:v>
                </c:pt>
                <c:pt idx="2">
                  <c:v>6.1224489795918366E-2</c:v>
                </c:pt>
                <c:pt idx="3">
                  <c:v>4.0816326530612242E-2</c:v>
                </c:pt>
                <c:pt idx="4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6-4AE5-8F70-950C919E8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100" dirty="0"/>
              <a:t>1.        Do you believe that SK people are sufficiently determined and willingly ready to fight and defend against NK in case of a contingency?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1.        Do you believe that SK people are sufficiently determined and willingly ready to fight and defend against NK in case of a contingency?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7F8-4683-99CF-DA0572B8254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7F8-4683-99CF-DA0572B8254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7F8-4683-99CF-DA0572B825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0.40816326530612246</c:v>
                </c:pt>
                <c:pt idx="1">
                  <c:v>0.5714285714285714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F8-4683-99CF-DA0572B825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2.       Do you believe that a Peace Agreement with NK will enhance the security of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8F-4737-961A-41C5A93FB67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8F-4737-961A-41C5A93FB67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8F-4737-961A-41C5A93FB6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0.20408163265306123</c:v>
                </c:pt>
                <c:pt idx="1">
                  <c:v>0.77551020408163263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8F-4737-961A-41C5A93FB6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3.       Do you believe that SK people are ready to peacefully co-exist with NK people?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8D0-4C9D-88E0-370893984DB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8D0-4C9D-88E0-370893984DB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8D0-4C9D-88E0-370893984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Table!$N$5:$P$5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0.0%</c:formatCode>
                <c:ptCount val="3"/>
                <c:pt idx="0">
                  <c:v>0.7142857142857143</c:v>
                </c:pt>
                <c:pt idx="1">
                  <c:v>0.24489795918367346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D0-4C9D-88E0-370893984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4.       Do you believe that the US-SK Alliance should be advocated ad infinitum in order to defend SK?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53-4BED-8B28-45C5C208AD42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53-4BED-8B28-45C5C208AD4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53-4BED-8B28-45C5C208AD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0.69387755102040816</c:v>
                </c:pt>
                <c:pt idx="1">
                  <c:v>0.20408163265306123</c:v>
                </c:pt>
                <c:pt idx="2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53-4BED-8B28-45C5C208A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61616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5-1. Within 2 years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1E9-49A3-B738-D0A35800BF0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1E9-49A3-B738-D0A35800BF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1E9-49A3-B738-D0A35800BF0C}"/>
              </c:ext>
            </c:extLst>
          </c:dPt>
          <c:dLbls>
            <c:dLbl>
              <c:idx val="0"/>
              <c:layout>
                <c:manualLayout>
                  <c:x val="0.15482667861672464"/>
                  <c:y val="6.5351531419228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E9-49A3-B738-D0A35800B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0.12244897959183673</c:v>
                </c:pt>
                <c:pt idx="1">
                  <c:v>0.53061224489795922</c:v>
                </c:pt>
                <c:pt idx="2">
                  <c:v>0.34693877551020408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E9-49A3-B738-D0A35800BF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effectLst/>
            </a:rPr>
            <a:t>5.        By when do you believe that SK should be able to take its full responsibility for its own defense against NK?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>
              <a:effectLst/>
            </a:rPr>
            <a:t>7.        Do you believe that the US withdrawal from Afghanistan as part of the Peace Agreement between the US and Taliban may have a psychological impact in SK?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2021-09-19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altLang="ko-KR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altLang="ko-KR" dirty="0"/>
              <a:t> Polling XVIII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6B4EC63-A0E0-4AA0-834B-1FCD5E73AC8C}"/>
              </a:ext>
            </a:extLst>
          </p:cNvPr>
          <p:cNvGrpSpPr/>
          <p:nvPr/>
        </p:nvGrpSpPr>
        <p:grpSpPr>
          <a:xfrm>
            <a:off x="1902322" y="643466"/>
            <a:ext cx="8387356" cy="5571067"/>
            <a:chOff x="0" y="0"/>
            <a:chExt cx="4737286" cy="3146610"/>
          </a:xfrm>
        </p:grpSpPr>
        <p:graphicFrame>
          <p:nvGraphicFramePr>
            <p:cNvPr id="4" name="Chart 10">
              <a:extLst>
                <a:ext uri="{FF2B5EF4-FFF2-40B4-BE49-F238E27FC236}">
                  <a16:creationId xmlns:a16="http://schemas.microsoft.com/office/drawing/2014/main" id="{6D3629D5-FA3E-4E80-B780-C13072783F1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83345443"/>
                </p:ext>
              </p:extLst>
            </p:nvPr>
          </p:nvGraphicFramePr>
          <p:xfrm>
            <a:off x="0" y="0"/>
            <a:ext cx="4737286" cy="314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1">
              <a:extLst>
                <a:ext uri="{FF2B5EF4-FFF2-40B4-BE49-F238E27FC236}">
                  <a16:creationId xmlns:a16="http://schemas.microsoft.com/office/drawing/2014/main" id="{2B2D8CAF-58FA-44C5-BF5A-27F7B019EF4A}"/>
                </a:ext>
              </a:extLst>
            </p:cNvPr>
            <p:cNvSpPr txBox="1"/>
            <p:nvPr/>
          </p:nvSpPr>
          <p:spPr>
            <a:xfrm>
              <a:off x="742536" y="190499"/>
              <a:ext cx="3919745" cy="987281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5.        By when do you believe that SK should be able to take its full responsibility for its own defense against NK?</a:t>
              </a:r>
              <a:endParaRPr lang="en-US" dirty="0">
                <a:solidFill>
                  <a:srgbClr val="61616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35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7B4EE2B5-7966-486D-AB1E-C0B2180A2CF2}"/>
              </a:ext>
            </a:extLst>
          </p:cNvPr>
          <p:cNvGrpSpPr/>
          <p:nvPr/>
        </p:nvGrpSpPr>
        <p:grpSpPr>
          <a:xfrm>
            <a:off x="1902321" y="643466"/>
            <a:ext cx="8387358" cy="5571067"/>
            <a:chOff x="0" y="0"/>
            <a:chExt cx="4737287" cy="3146610"/>
          </a:xfrm>
        </p:grpSpPr>
        <p:graphicFrame>
          <p:nvGraphicFramePr>
            <p:cNvPr id="3" name="Chart 10">
              <a:extLst>
                <a:ext uri="{FF2B5EF4-FFF2-40B4-BE49-F238E27FC236}">
                  <a16:creationId xmlns:a16="http://schemas.microsoft.com/office/drawing/2014/main" id="{5FEB98EB-5606-4383-AA31-34FCD31B3F0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4857057"/>
                </p:ext>
              </p:extLst>
            </p:nvPr>
          </p:nvGraphicFramePr>
          <p:xfrm>
            <a:off x="0" y="0"/>
            <a:ext cx="4737287" cy="314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>
              <a:extLst>
                <a:ext uri="{FF2B5EF4-FFF2-40B4-BE49-F238E27FC236}">
                  <a16:creationId xmlns:a16="http://schemas.microsoft.com/office/drawing/2014/main" id="{DB552353-A390-45C4-A8F5-6F26B21E01E2}"/>
                </a:ext>
              </a:extLst>
            </p:cNvPr>
            <p:cNvSpPr txBox="1"/>
            <p:nvPr/>
          </p:nvSpPr>
          <p:spPr>
            <a:xfrm>
              <a:off x="339836" y="226113"/>
              <a:ext cx="3916845" cy="984796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5.        By when do you believe that SK should be able to take its full responsibility for its own defense against NK?</a:t>
              </a:r>
              <a:endParaRPr lang="en-US" dirty="0">
                <a:solidFill>
                  <a:srgbClr val="61616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43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7D6C6869-5A06-4FA8-A723-FBCD2FB89EE0}"/>
              </a:ext>
            </a:extLst>
          </p:cNvPr>
          <p:cNvGrpSpPr/>
          <p:nvPr/>
        </p:nvGrpSpPr>
        <p:grpSpPr>
          <a:xfrm>
            <a:off x="1902322" y="643466"/>
            <a:ext cx="8387356" cy="5571067"/>
            <a:chOff x="0" y="0"/>
            <a:chExt cx="4737286" cy="3146610"/>
          </a:xfrm>
        </p:grpSpPr>
        <p:graphicFrame>
          <p:nvGraphicFramePr>
            <p:cNvPr id="3" name="Chart 10">
              <a:extLst>
                <a:ext uri="{FF2B5EF4-FFF2-40B4-BE49-F238E27FC236}">
                  <a16:creationId xmlns:a16="http://schemas.microsoft.com/office/drawing/2014/main" id="{5E34DE01-2F18-43C2-8FB0-63C7042E67D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46313558"/>
                </p:ext>
              </p:extLst>
            </p:nvPr>
          </p:nvGraphicFramePr>
          <p:xfrm>
            <a:off x="0" y="0"/>
            <a:ext cx="4737286" cy="314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>
              <a:extLst>
                <a:ext uri="{FF2B5EF4-FFF2-40B4-BE49-F238E27FC236}">
                  <a16:creationId xmlns:a16="http://schemas.microsoft.com/office/drawing/2014/main" id="{11E86204-46F1-4531-AFDA-60277B6EDF48}"/>
                </a:ext>
              </a:extLst>
            </p:cNvPr>
            <p:cNvSpPr txBox="1"/>
            <p:nvPr/>
          </p:nvSpPr>
          <p:spPr>
            <a:xfrm>
              <a:off x="480392" y="198781"/>
              <a:ext cx="3916846" cy="987281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5.        By when do you believe that SK should be able to take its full responsibility for its own defense against NK?</a:t>
              </a:r>
              <a:endParaRPr lang="en-US" dirty="0">
                <a:solidFill>
                  <a:srgbClr val="61616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465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D7ECB333-6EBC-437E-A0AF-E888460BFB5E}"/>
              </a:ext>
            </a:extLst>
          </p:cNvPr>
          <p:cNvGrpSpPr/>
          <p:nvPr/>
        </p:nvGrpSpPr>
        <p:grpSpPr>
          <a:xfrm>
            <a:off x="1902320" y="643466"/>
            <a:ext cx="8387360" cy="5571067"/>
            <a:chOff x="0" y="0"/>
            <a:chExt cx="4737287" cy="3146609"/>
          </a:xfrm>
        </p:grpSpPr>
        <p:graphicFrame>
          <p:nvGraphicFramePr>
            <p:cNvPr id="3" name="Chart 10">
              <a:extLst>
                <a:ext uri="{FF2B5EF4-FFF2-40B4-BE49-F238E27FC236}">
                  <a16:creationId xmlns:a16="http://schemas.microsoft.com/office/drawing/2014/main" id="{4EA1D9C1-358F-49BC-91CB-7EC8FF1805F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32266101"/>
                </p:ext>
              </p:extLst>
            </p:nvPr>
          </p:nvGraphicFramePr>
          <p:xfrm>
            <a:off x="0" y="0"/>
            <a:ext cx="4737287" cy="31466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>
              <a:extLst>
                <a:ext uri="{FF2B5EF4-FFF2-40B4-BE49-F238E27FC236}">
                  <a16:creationId xmlns:a16="http://schemas.microsoft.com/office/drawing/2014/main" id="{FC6D7692-21E9-466E-B0D1-308A377237D7}"/>
                </a:ext>
              </a:extLst>
            </p:cNvPr>
            <p:cNvSpPr txBox="1"/>
            <p:nvPr/>
          </p:nvSpPr>
          <p:spPr>
            <a:xfrm>
              <a:off x="625338" y="226112"/>
              <a:ext cx="3916845" cy="984797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5.        By when do you believe that SK should be able to take its full responsibility for its own defense against NK?</a:t>
              </a:r>
              <a:endParaRPr lang="en-US" dirty="0">
                <a:solidFill>
                  <a:srgbClr val="61616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55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15037DF3-05EF-4E99-956D-6CED3874A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55524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078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E28160E5-E8F9-4DCC-B0E1-7B8F1816DE24}"/>
              </a:ext>
            </a:extLst>
          </p:cNvPr>
          <p:cNvGrpSpPr/>
          <p:nvPr/>
        </p:nvGrpSpPr>
        <p:grpSpPr>
          <a:xfrm>
            <a:off x="1902322" y="643466"/>
            <a:ext cx="8387356" cy="5571067"/>
            <a:chOff x="0" y="0"/>
            <a:chExt cx="4737286" cy="3146610"/>
          </a:xfrm>
        </p:grpSpPr>
        <p:graphicFrame>
          <p:nvGraphicFramePr>
            <p:cNvPr id="3" name="Chart 10">
              <a:extLst>
                <a:ext uri="{FF2B5EF4-FFF2-40B4-BE49-F238E27FC236}">
                  <a16:creationId xmlns:a16="http://schemas.microsoft.com/office/drawing/2014/main" id="{22ADFC02-14FE-4BE9-82E1-BDAB7E78E50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43399177"/>
                </p:ext>
              </p:extLst>
            </p:nvPr>
          </p:nvGraphicFramePr>
          <p:xfrm>
            <a:off x="0" y="0"/>
            <a:ext cx="4737286" cy="314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>
              <a:extLst>
                <a:ext uri="{FF2B5EF4-FFF2-40B4-BE49-F238E27FC236}">
                  <a16:creationId xmlns:a16="http://schemas.microsoft.com/office/drawing/2014/main" id="{011D09E9-435F-4E72-B1A4-1A6816A47BDE}"/>
                </a:ext>
              </a:extLst>
            </p:cNvPr>
            <p:cNvSpPr txBox="1"/>
            <p:nvPr/>
          </p:nvSpPr>
          <p:spPr>
            <a:xfrm>
              <a:off x="81643" y="185173"/>
              <a:ext cx="4615543" cy="987282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rtl="0" eaLnBrk="1" fontAlgn="auto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altLang="ko-KR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7.        Do you believe that the US withdrawal from Afghanistan as part of the Peace Agreement between the US and Taliban may have a psychological impact in SK?</a:t>
              </a:r>
              <a:endParaRPr lang="ko-KR" altLang="ko-KR" dirty="0">
                <a:solidFill>
                  <a:srgbClr val="61616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26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3AF65615-8C24-4EC8-954E-F4748EABABCD}"/>
              </a:ext>
            </a:extLst>
          </p:cNvPr>
          <p:cNvGrpSpPr/>
          <p:nvPr/>
        </p:nvGrpSpPr>
        <p:grpSpPr>
          <a:xfrm>
            <a:off x="1902322" y="643466"/>
            <a:ext cx="8387356" cy="5571067"/>
            <a:chOff x="0" y="0"/>
            <a:chExt cx="4737286" cy="3146610"/>
          </a:xfrm>
        </p:grpSpPr>
        <p:graphicFrame>
          <p:nvGraphicFramePr>
            <p:cNvPr id="3" name="Chart 10">
              <a:extLst>
                <a:ext uri="{FF2B5EF4-FFF2-40B4-BE49-F238E27FC236}">
                  <a16:creationId xmlns:a16="http://schemas.microsoft.com/office/drawing/2014/main" id="{65DD694E-46B5-488E-9942-7C10035085A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17027062"/>
                </p:ext>
              </p:extLst>
            </p:nvPr>
          </p:nvGraphicFramePr>
          <p:xfrm>
            <a:off x="0" y="0"/>
            <a:ext cx="4737286" cy="3146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>
              <a:extLst>
                <a:ext uri="{FF2B5EF4-FFF2-40B4-BE49-F238E27FC236}">
                  <a16:creationId xmlns:a16="http://schemas.microsoft.com/office/drawing/2014/main" id="{AF856D6C-F2AF-42B9-B88B-C5DF7B362709}"/>
                </a:ext>
              </a:extLst>
            </p:cNvPr>
            <p:cNvSpPr txBox="1"/>
            <p:nvPr/>
          </p:nvSpPr>
          <p:spPr>
            <a:xfrm>
              <a:off x="68036" y="185173"/>
              <a:ext cx="4615543" cy="987282"/>
            </a:xfrm>
            <a:prstGeom prst="rect">
              <a:avLst/>
            </a:prstGeom>
          </p:spPr>
          <p:txBody>
            <a:bodyPr wrap="square" rtlCol="0">
              <a:norm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rtl="0" eaLnBrk="1" fontAlgn="auto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altLang="ko-KR" dirty="0">
                  <a:solidFill>
                    <a:srgbClr val="616161"/>
                  </a:solidFill>
                  <a:effectLst/>
                  <a:latin typeface="+mn-lt"/>
                  <a:ea typeface="+mn-ea"/>
                  <a:cs typeface="+mn-cs"/>
                </a:rPr>
                <a:t>7.        Do you believe that the US withdrawal from Afghanistan as part of the Peace Agreement between the US and Taliban may have a psychological impact in SK?</a:t>
              </a:r>
              <a:endParaRPr lang="ko-KR" altLang="ko-KR" dirty="0">
                <a:solidFill>
                  <a:srgbClr val="61616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39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418FBBBD-1BF4-472F-AD32-A1AC76F67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8069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005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0">
            <a:extLst>
              <a:ext uri="{FF2B5EF4-FFF2-40B4-BE49-F238E27FC236}">
                <a16:creationId xmlns:a16="http://schemas.microsoft.com/office/drawing/2014/main" id="{F521F6F9-22C2-4FB3-8B57-D2B52C262B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37642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807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CBD730FF-A1DF-4174-A719-F198698D9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90569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44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5E2DF66A-C7B9-4A3B-B6D1-B78516B78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33850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9380CFCE-B661-4231-B441-C5E1EB204B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55459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62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858C15A2-D5E2-49AF-9132-5DDC403F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47661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2C09C9D-6B5F-4C5E-ADA2-7337C0F4B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62495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9B08140-851F-42F8-B82E-6CDBC6C69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47606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29045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65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01751D08-297E-40F2-A457-970A3D25A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66904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28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E84BEE1C-E197-4B34-AB45-B610D75C3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41401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82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A96D431D-DE94-44FD-8C7E-F24C36DBB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78626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23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543</Words>
  <Application>Microsoft Office PowerPoint</Application>
  <PresentationFormat>와이드스크린</PresentationFormat>
  <Paragraphs>46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맑은 고딕</vt:lpstr>
      <vt:lpstr>Arial</vt:lpstr>
      <vt:lpstr>Office Theme</vt:lpstr>
      <vt:lpstr>ICAS Polling XVIII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41</cp:revision>
  <dcterms:created xsi:type="dcterms:W3CDTF">2020-12-21T19:16:43Z</dcterms:created>
  <dcterms:modified xsi:type="dcterms:W3CDTF">2021-09-19T23:38:16Z</dcterms:modified>
</cp:coreProperties>
</file>