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0" r:id="rId4"/>
    <p:sldId id="271"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6" autoAdjust="0"/>
    <p:restoredTop sz="94660"/>
  </p:normalViewPr>
  <p:slideViewPr>
    <p:cSldViewPr snapToGrid="0">
      <p:cViewPr varScale="1">
        <p:scale>
          <a:sx n="98" d="100"/>
          <a:sy n="98" d="100"/>
        </p:scale>
        <p:origin x="69"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esktop\ICAS\ICAS%20Polling%20IV\Questionair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IV: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c:f>
              <c:strCache>
                <c:ptCount val="1"/>
                <c:pt idx="0">
                  <c:v>Yes</c:v>
                </c:pt>
              </c:strCache>
            </c:strRef>
          </c:tx>
          <c:spPr>
            <a:solidFill>
              <a:schemeClr val="accent1"/>
            </a:solidFill>
            <a:ln>
              <a:noFill/>
            </a:ln>
            <a:effectLst/>
            <a:sp3d/>
          </c:spPr>
          <c:invertIfNegative val="0"/>
          <c:cat>
            <c:strRef>
              <c:f>Table!$M$2:$M$10</c:f>
              <c:strCache>
                <c:ptCount val="5"/>
                <c:pt idx="0">
                  <c:v>Q0.    Do you believe that South Korean Government's (SKG's) cancelling the General Security of Military Information Agreement (GSOMIA) with the Government of Japan (JPG) will positively contribute to the security of South Korea (SK) vis-a-vis North Korea </c:v>
                </c:pt>
                <c:pt idx="1">
                  <c:v>Q1.    Do you believe that the SKG's cancelling the GSOMIA will positively contribute to the economy of SK?</c:v>
                </c:pt>
                <c:pt idx="2">
                  <c:v>Q2.    Do you believe that the SKG's cancelling the GSOMIA will positively contribute to the US-SK Alliance?</c:v>
                </c:pt>
                <c:pt idx="3">
                  <c:v>Q3.    Do you believe that the SKG's cancelling the GSOMIA will positively contribute to the trilateral security architecture of the US-SK-JP?</c:v>
                </c:pt>
                <c:pt idx="4">
                  <c:v>Q4.    Do you believe that the SKG's cancelling the GSOMIA will positively contribute to the SK-JP relations?</c:v>
                </c:pt>
              </c:strCache>
            </c:strRef>
          </c:cat>
          <c:val>
            <c:numRef>
              <c:f>Table!$N$2:$N$10</c:f>
              <c:numCache>
                <c:formatCode>General</c:formatCode>
                <c:ptCount val="5"/>
                <c:pt idx="0" formatCode="0%">
                  <c:v>9.5238095238095233E-2</c:v>
                </c:pt>
                <c:pt idx="1" formatCode="0%">
                  <c:v>4.7619047619047616E-2</c:v>
                </c:pt>
                <c:pt idx="2" formatCode="0%">
                  <c:v>9.5238095238095233E-2</c:v>
                </c:pt>
                <c:pt idx="3" formatCode="0%">
                  <c:v>9.5238095238095233E-2</c:v>
                </c:pt>
                <c:pt idx="4" formatCode="0%">
                  <c:v>4.7619047619047616E-2</c:v>
                </c:pt>
              </c:numCache>
            </c:numRef>
          </c:val>
          <c:extLst>
            <c:ext xmlns:c16="http://schemas.microsoft.com/office/drawing/2014/chart" uri="{C3380CC4-5D6E-409C-BE32-E72D297353CC}">
              <c16:uniqueId val="{00000000-D4F4-45CF-A54F-9A6B1C753A86}"/>
            </c:ext>
          </c:extLst>
        </c:ser>
        <c:ser>
          <c:idx val="1"/>
          <c:order val="1"/>
          <c:tx>
            <c:strRef>
              <c:f>Table!$O$1</c:f>
              <c:strCache>
                <c:ptCount val="1"/>
                <c:pt idx="0">
                  <c:v>No</c:v>
                </c:pt>
              </c:strCache>
            </c:strRef>
          </c:tx>
          <c:spPr>
            <a:solidFill>
              <a:schemeClr val="accent2"/>
            </a:solidFill>
            <a:ln>
              <a:noFill/>
            </a:ln>
            <a:effectLst/>
            <a:sp3d/>
          </c:spPr>
          <c:invertIfNegative val="0"/>
          <c:cat>
            <c:strRef>
              <c:f>Table!$M$2:$M$10</c:f>
              <c:strCache>
                <c:ptCount val="5"/>
                <c:pt idx="0">
                  <c:v>Q0.    Do you believe that South Korean Government's (SKG's) cancelling the General Security of Military Information Agreement (GSOMIA) with the Government of Japan (JPG) will positively contribute to the security of South Korea (SK) vis-a-vis North Korea </c:v>
                </c:pt>
                <c:pt idx="1">
                  <c:v>Q1.    Do you believe that the SKG's cancelling the GSOMIA will positively contribute to the economy of SK?</c:v>
                </c:pt>
                <c:pt idx="2">
                  <c:v>Q2.    Do you believe that the SKG's cancelling the GSOMIA will positively contribute to the US-SK Alliance?</c:v>
                </c:pt>
                <c:pt idx="3">
                  <c:v>Q3.    Do you believe that the SKG's cancelling the GSOMIA will positively contribute to the trilateral security architecture of the US-SK-JP?</c:v>
                </c:pt>
                <c:pt idx="4">
                  <c:v>Q4.    Do you believe that the SKG's cancelling the GSOMIA will positively contribute to the SK-JP relations?</c:v>
                </c:pt>
              </c:strCache>
            </c:strRef>
          </c:cat>
          <c:val>
            <c:numRef>
              <c:f>Table!$O$2:$O$10</c:f>
              <c:numCache>
                <c:formatCode>General</c:formatCode>
                <c:ptCount val="5"/>
                <c:pt idx="0" formatCode="0%">
                  <c:v>0.90476190476190477</c:v>
                </c:pt>
                <c:pt idx="1" formatCode="0%">
                  <c:v>0.90476190476190477</c:v>
                </c:pt>
                <c:pt idx="2" formatCode="0%">
                  <c:v>0.90476190476190477</c:v>
                </c:pt>
                <c:pt idx="3" formatCode="0%">
                  <c:v>0.8571428571428571</c:v>
                </c:pt>
                <c:pt idx="4" formatCode="0%">
                  <c:v>0.90476190476190477</c:v>
                </c:pt>
              </c:numCache>
            </c:numRef>
          </c:val>
          <c:extLst>
            <c:ext xmlns:c16="http://schemas.microsoft.com/office/drawing/2014/chart" uri="{C3380CC4-5D6E-409C-BE32-E72D297353CC}">
              <c16:uniqueId val="{00000001-D4F4-45CF-A54F-9A6B1C753A86}"/>
            </c:ext>
          </c:extLst>
        </c:ser>
        <c:ser>
          <c:idx val="2"/>
          <c:order val="2"/>
          <c:tx>
            <c:strRef>
              <c:f>Table!$P$1</c:f>
              <c:strCache>
                <c:ptCount val="1"/>
                <c:pt idx="0">
                  <c:v>Declined/Maybe/Neither</c:v>
                </c:pt>
              </c:strCache>
            </c:strRef>
          </c:tx>
          <c:spPr>
            <a:solidFill>
              <a:schemeClr val="accent3"/>
            </a:solidFill>
            <a:ln>
              <a:noFill/>
            </a:ln>
            <a:effectLst/>
            <a:sp3d/>
          </c:spPr>
          <c:invertIfNegative val="0"/>
          <c:cat>
            <c:strRef>
              <c:f>Table!$M$2:$M$10</c:f>
              <c:strCache>
                <c:ptCount val="5"/>
                <c:pt idx="0">
                  <c:v>Q0.    Do you believe that South Korean Government's (SKG's) cancelling the General Security of Military Information Agreement (GSOMIA) with the Government of Japan (JPG) will positively contribute to the security of South Korea (SK) vis-a-vis North Korea </c:v>
                </c:pt>
                <c:pt idx="1">
                  <c:v>Q1.    Do you believe that the SKG's cancelling the GSOMIA will positively contribute to the economy of SK?</c:v>
                </c:pt>
                <c:pt idx="2">
                  <c:v>Q2.    Do you believe that the SKG's cancelling the GSOMIA will positively contribute to the US-SK Alliance?</c:v>
                </c:pt>
                <c:pt idx="3">
                  <c:v>Q3.    Do you believe that the SKG's cancelling the GSOMIA will positively contribute to the trilateral security architecture of the US-SK-JP?</c:v>
                </c:pt>
                <c:pt idx="4">
                  <c:v>Q4.    Do you believe that the SKG's cancelling the GSOMIA will positively contribute to the SK-JP relations?</c:v>
                </c:pt>
              </c:strCache>
            </c:strRef>
          </c:cat>
          <c:val>
            <c:numRef>
              <c:f>Table!$P$2:$P$10</c:f>
              <c:numCache>
                <c:formatCode>General</c:formatCode>
                <c:ptCount val="5"/>
                <c:pt idx="0" formatCode="0%">
                  <c:v>0</c:v>
                </c:pt>
                <c:pt idx="1" formatCode="0%">
                  <c:v>4.7619047619047616E-2</c:v>
                </c:pt>
                <c:pt idx="2" formatCode="0%">
                  <c:v>0</c:v>
                </c:pt>
                <c:pt idx="3" formatCode="0%">
                  <c:v>4.7619047619047616E-2</c:v>
                </c:pt>
                <c:pt idx="4" formatCode="0%">
                  <c:v>4.7619047619047616E-2</c:v>
                </c:pt>
              </c:numCache>
            </c:numRef>
          </c:val>
          <c:extLst>
            <c:ext xmlns:c16="http://schemas.microsoft.com/office/drawing/2014/chart" uri="{C3380CC4-5D6E-409C-BE32-E72D297353CC}">
              <c16:uniqueId val="{00000002-D4F4-45CF-A54F-9A6B1C753A86}"/>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0904597757974469"/>
          <c:y val="4.6268972100174145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Table!$M$14</c:f>
              <c:strCache>
                <c:ptCount val="1"/>
                <c:pt idx="0">
                  <c:v>Q6.    Who do you believe the cancelling the GSOMIA will not benefit?</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FA8F-4DD0-88B5-4C9E9B5803A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FA8F-4DD0-88B5-4C9E9B5803A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FA8F-4DD0-88B5-4C9E9B5803A9}"/>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FA8F-4DD0-88B5-4C9E9B5803A9}"/>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FA8F-4DD0-88B5-4C9E9B5803A9}"/>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FA8F-4DD0-88B5-4C9E9B5803A9}"/>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FA8F-4DD0-88B5-4C9E9B5803A9}"/>
              </c:ext>
            </c:extLst>
          </c:dPt>
          <c:dLbls>
            <c:dLbl>
              <c:idx val="0"/>
              <c:layout>
                <c:manualLayout>
                  <c:x val="0.11011316425120773"/>
                  <c:y val="1.984059829059830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A8F-4DD0-88B5-4C9E9B5803A9}"/>
                </c:ext>
              </c:extLst>
            </c:dLbl>
            <c:dLbl>
              <c:idx val="2"/>
              <c:layout>
                <c:manualLayout>
                  <c:x val="9.323616693522041E-2"/>
                  <c:y val="-0.1281504798128839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FA8F-4DD0-88B5-4C9E9B5803A9}"/>
                </c:ext>
              </c:extLst>
            </c:dLbl>
            <c:dLbl>
              <c:idx val="3"/>
              <c:layout>
                <c:manualLayout>
                  <c:x val="7.6378100197707299E-2"/>
                  <c:y val="-4.121217420450157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A8F-4DD0-88B5-4C9E9B5803A9}"/>
                </c:ext>
              </c:extLst>
            </c:dLbl>
            <c:dLbl>
              <c:idx val="6"/>
              <c:layout>
                <c:manualLayout>
                  <c:x val="-0.15398755130264194"/>
                  <c:y val="3.085047471236729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FA8F-4DD0-88B5-4C9E9B5803A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Table!$N$13:$T$13</c:f>
              <c:strCache>
                <c:ptCount val="7"/>
                <c:pt idx="0">
                  <c:v>China</c:v>
                </c:pt>
                <c:pt idx="1">
                  <c:v>Japan</c:v>
                </c:pt>
                <c:pt idx="2">
                  <c:v>NK</c:v>
                </c:pt>
                <c:pt idx="3">
                  <c:v>Russia</c:v>
                </c:pt>
                <c:pt idx="4">
                  <c:v>SK</c:v>
                </c:pt>
                <c:pt idx="5">
                  <c:v>US</c:v>
                </c:pt>
                <c:pt idx="6">
                  <c:v>Declined/Maybe/Neither</c:v>
                </c:pt>
              </c:strCache>
            </c:strRef>
          </c:cat>
          <c:val>
            <c:numRef>
              <c:f>Table!$N$14:$T$14</c:f>
              <c:numCache>
                <c:formatCode>0%</c:formatCode>
                <c:ptCount val="7"/>
                <c:pt idx="0">
                  <c:v>3.2786885245901641E-2</c:v>
                </c:pt>
                <c:pt idx="1">
                  <c:v>0.29508196721311475</c:v>
                </c:pt>
                <c:pt idx="2">
                  <c:v>1.6393442622950821E-2</c:v>
                </c:pt>
                <c:pt idx="3">
                  <c:v>3.2786885245901641E-2</c:v>
                </c:pt>
                <c:pt idx="4">
                  <c:v>0.31147540983606559</c:v>
                </c:pt>
                <c:pt idx="5">
                  <c:v>0.27868852459016391</c:v>
                </c:pt>
                <c:pt idx="6">
                  <c:v>3.2786885245901641E-2</c:v>
                </c:pt>
              </c:numCache>
            </c:numRef>
          </c:val>
          <c:extLst>
            <c:ext xmlns:c16="http://schemas.microsoft.com/office/drawing/2014/chart" uri="{C3380CC4-5D6E-409C-BE32-E72D297353CC}">
              <c16:uniqueId val="{0000000E-FA8F-4DD0-88B5-4C9E9B5803A9}"/>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Table!$M$16</c:f>
              <c:strCache>
                <c:ptCount val="1"/>
                <c:pt idx="0">
                  <c:v>Q7.    Do you believe that SK will remain a credible partner for the US-SK Alliance?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1B09-404B-9450-912737126CB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1B09-404B-9450-912737126CB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1B09-404B-9450-912737126CBF}"/>
              </c:ext>
            </c:extLst>
          </c:dPt>
          <c:dLbls>
            <c:dLbl>
              <c:idx val="2"/>
              <c:layout>
                <c:manualLayout>
                  <c:x val="-0.18564041994750657"/>
                  <c:y val="1.261920384951883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B09-404B-9450-912737126CB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Table!$N$15:$P$15</c:f>
              <c:strCache>
                <c:ptCount val="3"/>
                <c:pt idx="0">
                  <c:v>Yes</c:v>
                </c:pt>
                <c:pt idx="1">
                  <c:v>No</c:v>
                </c:pt>
                <c:pt idx="2">
                  <c:v>Declined/Maybe/Neither</c:v>
                </c:pt>
              </c:strCache>
            </c:strRef>
          </c:cat>
          <c:val>
            <c:numRef>
              <c:f>Table!$N$16:$P$16</c:f>
              <c:numCache>
                <c:formatCode>0%</c:formatCode>
                <c:ptCount val="3"/>
                <c:pt idx="0">
                  <c:v>0.66666666666666663</c:v>
                </c:pt>
                <c:pt idx="1">
                  <c:v>0.14285714285714285</c:v>
                </c:pt>
                <c:pt idx="2">
                  <c:v>0.19047619047619047</c:v>
                </c:pt>
              </c:numCache>
            </c:numRef>
          </c:val>
          <c:extLst>
            <c:ext xmlns:c16="http://schemas.microsoft.com/office/drawing/2014/chart" uri="{C3380CC4-5D6E-409C-BE32-E72D297353CC}">
              <c16:uniqueId val="{00000006-1B09-404B-9450-912737126CBF}"/>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Table!$M$18</c:f>
              <c:strCache>
                <c:ptCount val="1"/>
                <c:pt idx="0">
                  <c:v>Q8.    Do you believe that US will remain a credible partner for the US-SK Alliance?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B875-4652-AAA4-859091824C0E}"/>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B875-4652-AAA4-859091824C0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B875-4652-AAA4-859091824C0E}"/>
              </c:ext>
            </c:extLst>
          </c:dPt>
          <c:dLbls>
            <c:dLbl>
              <c:idx val="2"/>
              <c:layout>
                <c:manualLayout>
                  <c:x val="-0.10040527247688376"/>
                  <c:y val="3.350210242524549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875-4652-AAA4-859091824C0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Table!$N$17:$P$17</c:f>
              <c:strCache>
                <c:ptCount val="3"/>
                <c:pt idx="0">
                  <c:v>Yes</c:v>
                </c:pt>
                <c:pt idx="1">
                  <c:v>No</c:v>
                </c:pt>
                <c:pt idx="2">
                  <c:v>Declined/Maybe/Neither</c:v>
                </c:pt>
              </c:strCache>
            </c:strRef>
          </c:cat>
          <c:val>
            <c:numRef>
              <c:f>Table!$N$18:$P$18</c:f>
              <c:numCache>
                <c:formatCode>0%</c:formatCode>
                <c:ptCount val="3"/>
                <c:pt idx="0">
                  <c:v>0.7142857142857143</c:v>
                </c:pt>
                <c:pt idx="1">
                  <c:v>0.14285714285714285</c:v>
                </c:pt>
                <c:pt idx="2">
                  <c:v>0.14285714285714285</c:v>
                </c:pt>
              </c:numCache>
            </c:numRef>
          </c:val>
          <c:extLst>
            <c:ext xmlns:c16="http://schemas.microsoft.com/office/drawing/2014/chart" uri="{C3380CC4-5D6E-409C-BE32-E72D297353CC}">
              <c16:uniqueId val="{00000006-B875-4652-AAA4-859091824C0E}"/>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Table!$M$20</c:f>
              <c:strCache>
                <c:ptCount val="1"/>
                <c:pt idx="0">
                  <c:v>Q9.    Do you believe that SK will be able to defend itself against neighbours' apparent military threats?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69D8-482C-B327-E90BF4E3DB4A}"/>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69D8-482C-B327-E90BF4E3DB4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69D8-482C-B327-E90BF4E3DB4A}"/>
              </c:ext>
            </c:extLst>
          </c:dPt>
          <c:dLbls>
            <c:dLbl>
              <c:idx val="2"/>
              <c:layout>
                <c:manualLayout>
                  <c:x val="-6.9816727320415731E-2"/>
                  <c:y val="5.982993455872460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9D8-482C-B327-E90BF4E3DB4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Table!$N$19:$P$19</c:f>
              <c:strCache>
                <c:ptCount val="3"/>
                <c:pt idx="0">
                  <c:v>Yes</c:v>
                </c:pt>
                <c:pt idx="1">
                  <c:v>No</c:v>
                </c:pt>
                <c:pt idx="2">
                  <c:v>Declined/Maybe/Neither</c:v>
                </c:pt>
              </c:strCache>
            </c:strRef>
          </c:cat>
          <c:val>
            <c:numRef>
              <c:f>Table!$N$20:$P$20</c:f>
              <c:numCache>
                <c:formatCode>0%</c:formatCode>
                <c:ptCount val="3"/>
                <c:pt idx="0">
                  <c:v>0.23809523809523808</c:v>
                </c:pt>
                <c:pt idx="1">
                  <c:v>0.66666666666666663</c:v>
                </c:pt>
                <c:pt idx="2">
                  <c:v>9.5238095238095233E-2</c:v>
                </c:pt>
              </c:numCache>
            </c:numRef>
          </c:val>
          <c:extLst>
            <c:ext xmlns:c16="http://schemas.microsoft.com/office/drawing/2014/chart" uri="{C3380CC4-5D6E-409C-BE32-E72D297353CC}">
              <c16:uniqueId val="{00000006-69D8-482C-B327-E90BF4E3DB4A}"/>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Table!$M$22</c:f>
              <c:strCache>
                <c:ptCount val="1"/>
                <c:pt idx="0">
                  <c:v>Q10.    If no, do you believe that SK is prepared to pay a political price for not being able to defend itself?</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565F-4034-8F8C-D001EC39D065}"/>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565F-4034-8F8C-D001EC39D065}"/>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565F-4034-8F8C-D001EC39D065}"/>
              </c:ext>
            </c:extLst>
          </c:dPt>
          <c:dLbls>
            <c:dLbl>
              <c:idx val="2"/>
              <c:layout>
                <c:manualLayout>
                  <c:x val="-0.22889118547681539"/>
                  <c:y val="6.447178477690290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65F-4034-8F8C-D001EC39D06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Table!$N$21:$P$21</c:f>
              <c:strCache>
                <c:ptCount val="3"/>
                <c:pt idx="0">
                  <c:v>Yes</c:v>
                </c:pt>
                <c:pt idx="1">
                  <c:v>No</c:v>
                </c:pt>
                <c:pt idx="2">
                  <c:v>Declined/Maybe/Neither</c:v>
                </c:pt>
              </c:strCache>
            </c:strRef>
          </c:cat>
          <c:val>
            <c:numRef>
              <c:f>Table!$N$22:$P$22</c:f>
              <c:numCache>
                <c:formatCode>0%</c:formatCode>
                <c:ptCount val="3"/>
                <c:pt idx="0">
                  <c:v>9.5238095238095233E-2</c:v>
                </c:pt>
                <c:pt idx="1">
                  <c:v>0.61904761904761907</c:v>
                </c:pt>
                <c:pt idx="2">
                  <c:v>0.2857142857142857</c:v>
                </c:pt>
              </c:numCache>
            </c:numRef>
          </c:val>
          <c:extLst>
            <c:ext xmlns:c16="http://schemas.microsoft.com/office/drawing/2014/chart" uri="{C3380CC4-5D6E-409C-BE32-E72D297353CC}">
              <c16:uniqueId val="{00000006-565F-4034-8F8C-D001EC39D065}"/>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IV: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Table!$N$13</c:f>
              <c:strCache>
                <c:ptCount val="1"/>
                <c:pt idx="0">
                  <c:v>China</c:v>
                </c:pt>
              </c:strCache>
            </c:strRef>
          </c:tx>
          <c:spPr>
            <a:solidFill>
              <a:schemeClr val="accent1"/>
            </a:solidFill>
            <a:ln>
              <a:noFill/>
            </a:ln>
            <a:effectLst/>
            <a:sp3d/>
          </c:spPr>
          <c:invertIfNegative val="0"/>
          <c:cat>
            <c:strRef>
              <c:f>Table!$M$14</c:f>
              <c:strCache>
                <c:ptCount val="1"/>
                <c:pt idx="0">
                  <c:v>Q6.    Who do you believe the cancelling the GSOMIA will not benefit?</c:v>
                </c:pt>
              </c:strCache>
            </c:strRef>
          </c:cat>
          <c:val>
            <c:numRef>
              <c:f>Table!$N$14</c:f>
              <c:numCache>
                <c:formatCode>0%</c:formatCode>
                <c:ptCount val="1"/>
                <c:pt idx="0">
                  <c:v>3.2786885245901641E-2</c:v>
                </c:pt>
              </c:numCache>
            </c:numRef>
          </c:val>
          <c:extLst>
            <c:ext xmlns:c16="http://schemas.microsoft.com/office/drawing/2014/chart" uri="{C3380CC4-5D6E-409C-BE32-E72D297353CC}">
              <c16:uniqueId val="{00000000-485A-40B6-B8FA-A679726F051D}"/>
            </c:ext>
          </c:extLst>
        </c:ser>
        <c:ser>
          <c:idx val="1"/>
          <c:order val="1"/>
          <c:tx>
            <c:strRef>
              <c:f>Table!$O$13</c:f>
              <c:strCache>
                <c:ptCount val="1"/>
                <c:pt idx="0">
                  <c:v>Japan</c:v>
                </c:pt>
              </c:strCache>
            </c:strRef>
          </c:tx>
          <c:spPr>
            <a:solidFill>
              <a:schemeClr val="accent2"/>
            </a:solidFill>
            <a:ln>
              <a:noFill/>
            </a:ln>
            <a:effectLst/>
            <a:sp3d/>
          </c:spPr>
          <c:invertIfNegative val="0"/>
          <c:cat>
            <c:strRef>
              <c:f>Table!$M$14</c:f>
              <c:strCache>
                <c:ptCount val="1"/>
                <c:pt idx="0">
                  <c:v>Q6.    Who do you believe the cancelling the GSOMIA will not benefit?</c:v>
                </c:pt>
              </c:strCache>
            </c:strRef>
          </c:cat>
          <c:val>
            <c:numRef>
              <c:f>Table!$O$14</c:f>
              <c:numCache>
                <c:formatCode>0%</c:formatCode>
                <c:ptCount val="1"/>
                <c:pt idx="0">
                  <c:v>0.29508196721311475</c:v>
                </c:pt>
              </c:numCache>
            </c:numRef>
          </c:val>
          <c:extLst>
            <c:ext xmlns:c16="http://schemas.microsoft.com/office/drawing/2014/chart" uri="{C3380CC4-5D6E-409C-BE32-E72D297353CC}">
              <c16:uniqueId val="{00000001-485A-40B6-B8FA-A679726F051D}"/>
            </c:ext>
          </c:extLst>
        </c:ser>
        <c:ser>
          <c:idx val="2"/>
          <c:order val="2"/>
          <c:tx>
            <c:strRef>
              <c:f>Table!$P$13</c:f>
              <c:strCache>
                <c:ptCount val="1"/>
                <c:pt idx="0">
                  <c:v>NK</c:v>
                </c:pt>
              </c:strCache>
            </c:strRef>
          </c:tx>
          <c:spPr>
            <a:solidFill>
              <a:schemeClr val="accent3"/>
            </a:solidFill>
            <a:ln>
              <a:noFill/>
            </a:ln>
            <a:effectLst/>
            <a:sp3d/>
          </c:spPr>
          <c:invertIfNegative val="0"/>
          <c:cat>
            <c:strRef>
              <c:f>Table!$M$14</c:f>
              <c:strCache>
                <c:ptCount val="1"/>
                <c:pt idx="0">
                  <c:v>Q6.    Who do you believe the cancelling the GSOMIA will not benefit?</c:v>
                </c:pt>
              </c:strCache>
            </c:strRef>
          </c:cat>
          <c:val>
            <c:numRef>
              <c:f>Table!$P$14</c:f>
              <c:numCache>
                <c:formatCode>0%</c:formatCode>
                <c:ptCount val="1"/>
                <c:pt idx="0">
                  <c:v>1.6393442622950821E-2</c:v>
                </c:pt>
              </c:numCache>
            </c:numRef>
          </c:val>
          <c:extLst>
            <c:ext xmlns:c16="http://schemas.microsoft.com/office/drawing/2014/chart" uri="{C3380CC4-5D6E-409C-BE32-E72D297353CC}">
              <c16:uniqueId val="{00000002-485A-40B6-B8FA-A679726F051D}"/>
            </c:ext>
          </c:extLst>
        </c:ser>
        <c:ser>
          <c:idx val="3"/>
          <c:order val="3"/>
          <c:tx>
            <c:strRef>
              <c:f>Table!$Q$13</c:f>
              <c:strCache>
                <c:ptCount val="1"/>
                <c:pt idx="0">
                  <c:v>Russia</c:v>
                </c:pt>
              </c:strCache>
            </c:strRef>
          </c:tx>
          <c:spPr>
            <a:solidFill>
              <a:schemeClr val="accent4"/>
            </a:solidFill>
            <a:ln>
              <a:noFill/>
            </a:ln>
            <a:effectLst/>
            <a:sp3d/>
          </c:spPr>
          <c:invertIfNegative val="0"/>
          <c:cat>
            <c:strRef>
              <c:f>Table!$M$14</c:f>
              <c:strCache>
                <c:ptCount val="1"/>
                <c:pt idx="0">
                  <c:v>Q6.    Who do you believe the cancelling the GSOMIA will not benefit?</c:v>
                </c:pt>
              </c:strCache>
            </c:strRef>
          </c:cat>
          <c:val>
            <c:numRef>
              <c:f>Table!$Q$14</c:f>
              <c:numCache>
                <c:formatCode>0%</c:formatCode>
                <c:ptCount val="1"/>
                <c:pt idx="0">
                  <c:v>3.2786885245901641E-2</c:v>
                </c:pt>
              </c:numCache>
            </c:numRef>
          </c:val>
          <c:extLst>
            <c:ext xmlns:c16="http://schemas.microsoft.com/office/drawing/2014/chart" uri="{C3380CC4-5D6E-409C-BE32-E72D297353CC}">
              <c16:uniqueId val="{00000003-485A-40B6-B8FA-A679726F051D}"/>
            </c:ext>
          </c:extLst>
        </c:ser>
        <c:ser>
          <c:idx val="4"/>
          <c:order val="4"/>
          <c:tx>
            <c:strRef>
              <c:f>Table!$R$13</c:f>
              <c:strCache>
                <c:ptCount val="1"/>
                <c:pt idx="0">
                  <c:v>SK</c:v>
                </c:pt>
              </c:strCache>
            </c:strRef>
          </c:tx>
          <c:spPr>
            <a:solidFill>
              <a:schemeClr val="accent5"/>
            </a:solidFill>
            <a:ln>
              <a:noFill/>
            </a:ln>
            <a:effectLst/>
            <a:sp3d/>
          </c:spPr>
          <c:invertIfNegative val="0"/>
          <c:cat>
            <c:strRef>
              <c:f>Table!$M$14</c:f>
              <c:strCache>
                <c:ptCount val="1"/>
                <c:pt idx="0">
                  <c:v>Q6.    Who do you believe the cancelling the GSOMIA will not benefit?</c:v>
                </c:pt>
              </c:strCache>
            </c:strRef>
          </c:cat>
          <c:val>
            <c:numRef>
              <c:f>Table!$R$14</c:f>
              <c:numCache>
                <c:formatCode>0%</c:formatCode>
                <c:ptCount val="1"/>
                <c:pt idx="0">
                  <c:v>0.31147540983606559</c:v>
                </c:pt>
              </c:numCache>
            </c:numRef>
          </c:val>
          <c:extLst>
            <c:ext xmlns:c16="http://schemas.microsoft.com/office/drawing/2014/chart" uri="{C3380CC4-5D6E-409C-BE32-E72D297353CC}">
              <c16:uniqueId val="{00000004-485A-40B6-B8FA-A679726F051D}"/>
            </c:ext>
          </c:extLst>
        </c:ser>
        <c:ser>
          <c:idx val="5"/>
          <c:order val="5"/>
          <c:tx>
            <c:strRef>
              <c:f>Table!$S$13</c:f>
              <c:strCache>
                <c:ptCount val="1"/>
                <c:pt idx="0">
                  <c:v>US</c:v>
                </c:pt>
              </c:strCache>
            </c:strRef>
          </c:tx>
          <c:spPr>
            <a:solidFill>
              <a:schemeClr val="accent6"/>
            </a:solidFill>
            <a:ln>
              <a:noFill/>
            </a:ln>
            <a:effectLst/>
            <a:sp3d/>
          </c:spPr>
          <c:invertIfNegative val="0"/>
          <c:cat>
            <c:strRef>
              <c:f>Table!$M$14</c:f>
              <c:strCache>
                <c:ptCount val="1"/>
                <c:pt idx="0">
                  <c:v>Q6.    Who do you believe the cancelling the GSOMIA will not benefit?</c:v>
                </c:pt>
              </c:strCache>
            </c:strRef>
          </c:cat>
          <c:val>
            <c:numRef>
              <c:f>Table!$S$14</c:f>
              <c:numCache>
                <c:formatCode>0%</c:formatCode>
                <c:ptCount val="1"/>
                <c:pt idx="0">
                  <c:v>0.27868852459016391</c:v>
                </c:pt>
              </c:numCache>
            </c:numRef>
          </c:val>
          <c:extLst>
            <c:ext xmlns:c16="http://schemas.microsoft.com/office/drawing/2014/chart" uri="{C3380CC4-5D6E-409C-BE32-E72D297353CC}">
              <c16:uniqueId val="{00000005-485A-40B6-B8FA-A679726F051D}"/>
            </c:ext>
          </c:extLst>
        </c:ser>
        <c:ser>
          <c:idx val="6"/>
          <c:order val="6"/>
          <c:tx>
            <c:strRef>
              <c:f>Table!$T$13</c:f>
              <c:strCache>
                <c:ptCount val="1"/>
                <c:pt idx="0">
                  <c:v>Declined/Maybe/Neither</c:v>
                </c:pt>
              </c:strCache>
            </c:strRef>
          </c:tx>
          <c:spPr>
            <a:solidFill>
              <a:schemeClr val="accent1">
                <a:lumMod val="60000"/>
              </a:schemeClr>
            </a:solidFill>
            <a:ln>
              <a:noFill/>
            </a:ln>
            <a:effectLst/>
            <a:sp3d/>
          </c:spPr>
          <c:invertIfNegative val="0"/>
          <c:cat>
            <c:strRef>
              <c:f>Table!$M$14</c:f>
              <c:strCache>
                <c:ptCount val="1"/>
                <c:pt idx="0">
                  <c:v>Q6.    Who do you believe the cancelling the GSOMIA will not benefit?</c:v>
                </c:pt>
              </c:strCache>
            </c:strRef>
          </c:cat>
          <c:val>
            <c:numRef>
              <c:f>Table!$T$14</c:f>
              <c:numCache>
                <c:formatCode>0%</c:formatCode>
                <c:ptCount val="1"/>
                <c:pt idx="0">
                  <c:v>3.2786885245901641E-2</c:v>
                </c:pt>
              </c:numCache>
            </c:numRef>
          </c:val>
          <c:extLst>
            <c:ext xmlns:c16="http://schemas.microsoft.com/office/drawing/2014/chart" uri="{C3380CC4-5D6E-409C-BE32-E72D297353CC}">
              <c16:uniqueId val="{00000006-485A-40B6-B8FA-A679726F051D}"/>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IV: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c:f>
              <c:strCache>
                <c:ptCount val="1"/>
                <c:pt idx="0">
                  <c:v>Yes</c:v>
                </c:pt>
              </c:strCache>
            </c:strRef>
          </c:tx>
          <c:spPr>
            <a:solidFill>
              <a:schemeClr val="accent1"/>
            </a:solidFill>
            <a:ln>
              <a:noFill/>
            </a:ln>
            <a:effectLst/>
            <a:sp3d/>
          </c:spPr>
          <c:invertIfNegative val="0"/>
          <c:cat>
            <c:strRef>
              <c:extLst>
                <c:ext xmlns:c15="http://schemas.microsoft.com/office/drawing/2012/chart" uri="{02D57815-91ED-43cb-92C2-25804820EDAC}">
                  <c15:fullRef>
                    <c15:sqref>Table!$M$12:$M$20</c15:sqref>
                  </c15:fullRef>
                </c:ext>
              </c:extLst>
              <c:f>(Table!$M$12,Table!$M$14,Table!$M$16,Table!$M$18,Table!$M$20)</c:f>
              <c:strCache>
                <c:ptCount val="5"/>
                <c:pt idx="0">
                  <c:v>Q5.    Do you believe that the SKG's cancelling the GSOMIA will positively contribute to the national interests of SK?</c:v>
                </c:pt>
                <c:pt idx="1">
                  <c:v>Q7.    Do you believe that SK will remain a credible partner for the US-SK Alliance?</c:v>
                </c:pt>
                <c:pt idx="2">
                  <c:v>Q8.    Do you believe that US will remain a credible partner for the US-SK Alliance?</c:v>
                </c:pt>
                <c:pt idx="3">
                  <c:v>Q9.    Do you believe that SK will be able to defend itself against neighbours' apparent military threats?</c:v>
                </c:pt>
                <c:pt idx="4">
                  <c:v>Q10.    If no, do you believe that SK is prepared to pay a political price for not being able to defend itself?</c:v>
                </c:pt>
              </c:strCache>
            </c:strRef>
          </c:cat>
          <c:val>
            <c:numRef>
              <c:extLst>
                <c:ext xmlns:c15="http://schemas.microsoft.com/office/drawing/2012/chart" uri="{02D57815-91ED-43cb-92C2-25804820EDAC}">
                  <c15:fullRef>
                    <c15:sqref>Table!$N$12:$N$20</c15:sqref>
                  </c15:fullRef>
                </c:ext>
              </c:extLst>
              <c:f>(Table!$N$12,Table!$N$14,Table!$N$16,Table!$N$18,Table!$N$20)</c:f>
              <c:numCache>
                <c:formatCode>0%</c:formatCode>
                <c:ptCount val="5"/>
                <c:pt idx="0">
                  <c:v>9.5238095238095233E-2</c:v>
                </c:pt>
                <c:pt idx="1">
                  <c:v>0.66666666666666663</c:v>
                </c:pt>
                <c:pt idx="2">
                  <c:v>0.7142857142857143</c:v>
                </c:pt>
                <c:pt idx="3">
                  <c:v>0.23809523809523808</c:v>
                </c:pt>
                <c:pt idx="4">
                  <c:v>9.5238095238095233E-2</c:v>
                </c:pt>
              </c:numCache>
            </c:numRef>
          </c:val>
          <c:extLst>
            <c:ext xmlns:c16="http://schemas.microsoft.com/office/drawing/2014/chart" uri="{C3380CC4-5D6E-409C-BE32-E72D297353CC}">
              <c16:uniqueId val="{00000000-89B0-4708-B504-FB642571F57E}"/>
            </c:ext>
          </c:extLst>
        </c:ser>
        <c:ser>
          <c:idx val="1"/>
          <c:order val="1"/>
          <c:tx>
            <c:strRef>
              <c:f>Table!$O$1</c:f>
              <c:strCache>
                <c:ptCount val="1"/>
                <c:pt idx="0">
                  <c:v>No</c:v>
                </c:pt>
              </c:strCache>
            </c:strRef>
          </c:tx>
          <c:spPr>
            <a:solidFill>
              <a:schemeClr val="accent2"/>
            </a:solidFill>
            <a:ln>
              <a:noFill/>
            </a:ln>
            <a:effectLst/>
            <a:sp3d/>
          </c:spPr>
          <c:invertIfNegative val="0"/>
          <c:cat>
            <c:strRef>
              <c:extLst>
                <c:ext xmlns:c15="http://schemas.microsoft.com/office/drawing/2012/chart" uri="{02D57815-91ED-43cb-92C2-25804820EDAC}">
                  <c15:fullRef>
                    <c15:sqref>Table!$M$12:$M$20</c15:sqref>
                  </c15:fullRef>
                </c:ext>
              </c:extLst>
              <c:f>(Table!$M$12,Table!$M$14,Table!$M$16,Table!$M$18,Table!$M$20)</c:f>
              <c:strCache>
                <c:ptCount val="5"/>
                <c:pt idx="0">
                  <c:v>Q5.    Do you believe that the SKG's cancelling the GSOMIA will positively contribute to the national interests of SK?</c:v>
                </c:pt>
                <c:pt idx="1">
                  <c:v>Q7.    Do you believe that SK will remain a credible partner for the US-SK Alliance?</c:v>
                </c:pt>
                <c:pt idx="2">
                  <c:v>Q8.    Do you believe that US will remain a credible partner for the US-SK Alliance?</c:v>
                </c:pt>
                <c:pt idx="3">
                  <c:v>Q9.    Do you believe that SK will be able to defend itself against neighbours' apparent military threats?</c:v>
                </c:pt>
                <c:pt idx="4">
                  <c:v>Q10.    If no, do you believe that SK is prepared to pay a political price for not being able to defend itself?</c:v>
                </c:pt>
              </c:strCache>
            </c:strRef>
          </c:cat>
          <c:val>
            <c:numRef>
              <c:extLst>
                <c:ext xmlns:c15="http://schemas.microsoft.com/office/drawing/2012/chart" uri="{02D57815-91ED-43cb-92C2-25804820EDAC}">
                  <c15:fullRef>
                    <c15:sqref>Table!$O$12:$O$20</c15:sqref>
                  </c15:fullRef>
                </c:ext>
              </c:extLst>
              <c:f>(Table!$O$12,Table!$O$14,Table!$O$16,Table!$O$18,Table!$O$20)</c:f>
              <c:numCache>
                <c:formatCode>0%</c:formatCode>
                <c:ptCount val="5"/>
                <c:pt idx="0">
                  <c:v>0.90476190476190477</c:v>
                </c:pt>
                <c:pt idx="1">
                  <c:v>0.14285714285714285</c:v>
                </c:pt>
                <c:pt idx="2">
                  <c:v>0.14285714285714285</c:v>
                </c:pt>
                <c:pt idx="3">
                  <c:v>0.66666666666666663</c:v>
                </c:pt>
                <c:pt idx="4">
                  <c:v>0.61904761904761907</c:v>
                </c:pt>
              </c:numCache>
            </c:numRef>
          </c:val>
          <c:extLst>
            <c:ext xmlns:c16="http://schemas.microsoft.com/office/drawing/2014/chart" uri="{C3380CC4-5D6E-409C-BE32-E72D297353CC}">
              <c16:uniqueId val="{00000001-89B0-4708-B504-FB642571F57E}"/>
            </c:ext>
          </c:extLst>
        </c:ser>
        <c:ser>
          <c:idx val="2"/>
          <c:order val="2"/>
          <c:tx>
            <c:strRef>
              <c:f>Table!$P$1</c:f>
              <c:strCache>
                <c:ptCount val="1"/>
                <c:pt idx="0">
                  <c:v>Declined/Maybe/Neither</c:v>
                </c:pt>
              </c:strCache>
            </c:strRef>
          </c:tx>
          <c:spPr>
            <a:solidFill>
              <a:schemeClr val="accent3"/>
            </a:solidFill>
            <a:ln>
              <a:noFill/>
            </a:ln>
            <a:effectLst/>
            <a:sp3d/>
          </c:spPr>
          <c:invertIfNegative val="0"/>
          <c:cat>
            <c:strRef>
              <c:extLst>
                <c:ext xmlns:c15="http://schemas.microsoft.com/office/drawing/2012/chart" uri="{02D57815-91ED-43cb-92C2-25804820EDAC}">
                  <c15:fullRef>
                    <c15:sqref>Table!$M$12:$M$20</c15:sqref>
                  </c15:fullRef>
                </c:ext>
              </c:extLst>
              <c:f>(Table!$M$12,Table!$M$14,Table!$M$16,Table!$M$18,Table!$M$20)</c:f>
              <c:strCache>
                <c:ptCount val="5"/>
                <c:pt idx="0">
                  <c:v>Q5.    Do you believe that the SKG's cancelling the GSOMIA will positively contribute to the national interests of SK?</c:v>
                </c:pt>
                <c:pt idx="1">
                  <c:v>Q7.    Do you believe that SK will remain a credible partner for the US-SK Alliance?</c:v>
                </c:pt>
                <c:pt idx="2">
                  <c:v>Q8.    Do you believe that US will remain a credible partner for the US-SK Alliance?</c:v>
                </c:pt>
                <c:pt idx="3">
                  <c:v>Q9.    Do you believe that SK will be able to defend itself against neighbours' apparent military threats?</c:v>
                </c:pt>
                <c:pt idx="4">
                  <c:v>Q10.    If no, do you believe that SK is prepared to pay a political price for not being able to defend itself?</c:v>
                </c:pt>
              </c:strCache>
            </c:strRef>
          </c:cat>
          <c:val>
            <c:numRef>
              <c:extLst>
                <c:ext xmlns:c15="http://schemas.microsoft.com/office/drawing/2012/chart" uri="{02D57815-91ED-43cb-92C2-25804820EDAC}">
                  <c15:fullRef>
                    <c15:sqref>Table!$P$12:$P$20</c15:sqref>
                  </c15:fullRef>
                </c:ext>
              </c:extLst>
              <c:f>(Table!$P$12,Table!$P$14,Table!$P$16,Table!$P$18,Table!$P$20)</c:f>
              <c:numCache>
                <c:formatCode>General</c:formatCode>
                <c:ptCount val="5"/>
                <c:pt idx="0" formatCode="0%">
                  <c:v>0</c:v>
                </c:pt>
                <c:pt idx="1" formatCode="0%">
                  <c:v>0.19047619047619047</c:v>
                </c:pt>
                <c:pt idx="2" formatCode="0%">
                  <c:v>0.14285714285714285</c:v>
                </c:pt>
                <c:pt idx="3" formatCode="0%">
                  <c:v>9.5238095238095233E-2</c:v>
                </c:pt>
                <c:pt idx="4" formatCode="0%">
                  <c:v>0.2857142857142857</c:v>
                </c:pt>
              </c:numCache>
            </c:numRef>
          </c:val>
          <c:extLst>
            <c:ext xmlns:c16="http://schemas.microsoft.com/office/drawing/2014/chart" uri="{C3380CC4-5D6E-409C-BE32-E72D297353CC}">
              <c16:uniqueId val="{00000002-89B0-4708-B504-FB642571F57E}"/>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1"/>
          <c:order val="0"/>
          <c:tx>
            <c:strRef>
              <c:f>Table!$M$2</c:f>
              <c:strCache>
                <c:ptCount val="1"/>
                <c:pt idx="0">
                  <c:v>Q0.    Do you believe that South Korean Government's (SKG's) cancelling the General Security of Military Information Agreement (GSOMIA) with the Government of Japan (JPG) will positively contribute to the security of South Korea (SK) vis-a-vis North Korea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9D6F-4514-9861-C811896CB78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9D6F-4514-9861-C811896CB78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9D6F-4514-9861-C811896CB78B}"/>
              </c:ext>
            </c:extLst>
          </c:dPt>
          <c:dLbls>
            <c:dLbl>
              <c:idx val="2"/>
              <c:layout>
                <c:manualLayout>
                  <c:x val="-0.16151966249152955"/>
                  <c:y val="6.600851468143031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D6F-4514-9861-C811896CB78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Table!$N$1:$P$1</c:f>
              <c:strCache>
                <c:ptCount val="3"/>
                <c:pt idx="0">
                  <c:v>Yes</c:v>
                </c:pt>
                <c:pt idx="1">
                  <c:v>No</c:v>
                </c:pt>
                <c:pt idx="2">
                  <c:v>Declined/Maybe/Neither</c:v>
                </c:pt>
              </c:strCache>
            </c:strRef>
          </c:cat>
          <c:val>
            <c:numRef>
              <c:f>Table!$N$2:$P$2</c:f>
              <c:numCache>
                <c:formatCode>0%</c:formatCode>
                <c:ptCount val="3"/>
                <c:pt idx="0">
                  <c:v>9.5238095238095233E-2</c:v>
                </c:pt>
                <c:pt idx="1">
                  <c:v>0.90476190476190477</c:v>
                </c:pt>
                <c:pt idx="2">
                  <c:v>0</c:v>
                </c:pt>
              </c:numCache>
            </c:numRef>
          </c:val>
          <c:extLst>
            <c:ext xmlns:c16="http://schemas.microsoft.com/office/drawing/2014/chart" uri="{C3380CC4-5D6E-409C-BE32-E72D297353CC}">
              <c16:uniqueId val="{00000006-9D6F-4514-9861-C811896CB78B}"/>
            </c:ext>
          </c:extLst>
        </c:ser>
        <c:ser>
          <c:idx val="0"/>
          <c:order val="1"/>
          <c:tx>
            <c:strRef>
              <c:f>Table!$M$2</c:f>
              <c:strCache>
                <c:ptCount val="1"/>
                <c:pt idx="0">
                  <c:v>Q0.    Do you believe that South Korean Government's (SKG's) cancelling the General Security of Military Information Agreement (GSOMIA) with the Government of Japan (JPG) will positively contribute to the security of South Korea (SK) vis-a-vis North Korea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8-9D6F-4514-9861-C811896CB78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A-9D6F-4514-9861-C811896CB78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C-9D6F-4514-9861-C811896CB78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Table!$N$1:$P$1</c:f>
              <c:strCache>
                <c:ptCount val="3"/>
                <c:pt idx="0">
                  <c:v>Yes</c:v>
                </c:pt>
                <c:pt idx="1">
                  <c:v>No</c:v>
                </c:pt>
                <c:pt idx="2">
                  <c:v>Declined/Maybe/Neither</c:v>
                </c:pt>
              </c:strCache>
            </c:strRef>
          </c:cat>
          <c:val>
            <c:numRef>
              <c:f>Table!$N$2:$P$2</c:f>
              <c:numCache>
                <c:formatCode>0%</c:formatCode>
                <c:ptCount val="3"/>
                <c:pt idx="0">
                  <c:v>9.5238095238095233E-2</c:v>
                </c:pt>
                <c:pt idx="1">
                  <c:v>0.90476190476190477</c:v>
                </c:pt>
                <c:pt idx="2">
                  <c:v>0</c:v>
                </c:pt>
              </c:numCache>
            </c:numRef>
          </c:val>
          <c:extLst>
            <c:ext xmlns:c16="http://schemas.microsoft.com/office/drawing/2014/chart" uri="{C3380CC4-5D6E-409C-BE32-E72D297353CC}">
              <c16:uniqueId val="{0000000D-9D6F-4514-9861-C811896CB78B}"/>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showDLblsOverMax val="0"/>
    <c:extLst/>
  </c:chart>
  <c:spPr>
    <a:noFill/>
    <a:ln>
      <a:noFill/>
    </a:ln>
    <a:effectLst/>
  </c:spPr>
  <c:txPr>
    <a:bodyPr/>
    <a:lstStyle/>
    <a:p>
      <a:pPr>
        <a:defRPr/>
      </a:pPr>
      <a:endParaRPr lang="ko-K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Table!$M$4</c:f>
              <c:strCache>
                <c:ptCount val="1"/>
                <c:pt idx="0">
                  <c:v>Q1.    Do you believe that the SKG's cancelling the GSOMIA will positively contribute to the economy of SK?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48DF-43E3-BAC2-58D590B69A7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48DF-43E3-BAC2-58D590B69A7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48DF-43E3-BAC2-58D590B69A70}"/>
              </c:ext>
            </c:extLst>
          </c:dPt>
          <c:dLbls>
            <c:dLbl>
              <c:idx val="2"/>
              <c:layout>
                <c:manualLayout>
                  <c:x val="-7.9036752893347759E-2"/>
                  <c:y val="2.736611302965516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8DF-43E3-BAC2-58D590B69A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Table!$N$4:$P$4</c:f>
              <c:numCache>
                <c:formatCode>0%</c:formatCode>
                <c:ptCount val="3"/>
                <c:pt idx="0">
                  <c:v>4.7619047619047616E-2</c:v>
                </c:pt>
                <c:pt idx="1">
                  <c:v>0.90476190476190477</c:v>
                </c:pt>
                <c:pt idx="2">
                  <c:v>4.7619047619047616E-2</c:v>
                </c:pt>
              </c:numCache>
            </c:numRef>
          </c:val>
          <c:extLst>
            <c:ext xmlns:c16="http://schemas.microsoft.com/office/drawing/2014/chart" uri="{C3380CC4-5D6E-409C-BE32-E72D297353CC}">
              <c16:uniqueId val="{00000006-48DF-43E3-BAC2-58D590B69A70}"/>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Table!$M$6</c:f>
              <c:strCache>
                <c:ptCount val="1"/>
                <c:pt idx="0">
                  <c:v>Q2.    Do you believe that the SKG's cancelling the GSOMIA will positively contribute to the US-SK Alliance?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8D8A-427D-B79B-66C2056C33F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8D8A-427D-B79B-66C2056C33F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8D8A-427D-B79B-66C2056C33F3}"/>
              </c:ext>
            </c:extLst>
          </c:dPt>
          <c:dLbls>
            <c:dLbl>
              <c:idx val="0"/>
              <c:layout>
                <c:manualLayout>
                  <c:x val="5.854056003672372E-2"/>
                  <c:y val="-3.627342795956119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D8A-427D-B79B-66C2056C33F3}"/>
                </c:ext>
              </c:extLst>
            </c:dLbl>
            <c:dLbl>
              <c:idx val="2"/>
              <c:layout>
                <c:manualLayout>
                  <c:x val="-0.21601897392178723"/>
                  <c:y val="4.856085064916789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D8A-427D-B79B-66C2056C33F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Table!$N$5:$P$5</c:f>
              <c:strCache>
                <c:ptCount val="3"/>
                <c:pt idx="0">
                  <c:v>Yes</c:v>
                </c:pt>
                <c:pt idx="1">
                  <c:v>No</c:v>
                </c:pt>
                <c:pt idx="2">
                  <c:v>Declined/Maybe/Neither</c:v>
                </c:pt>
              </c:strCache>
            </c:strRef>
          </c:cat>
          <c:val>
            <c:numRef>
              <c:f>Table!$N$6:$P$6</c:f>
              <c:numCache>
                <c:formatCode>0%</c:formatCode>
                <c:ptCount val="3"/>
                <c:pt idx="0">
                  <c:v>9.5238095238095233E-2</c:v>
                </c:pt>
                <c:pt idx="1">
                  <c:v>0.90476190476190477</c:v>
                </c:pt>
                <c:pt idx="2">
                  <c:v>0</c:v>
                </c:pt>
              </c:numCache>
            </c:numRef>
          </c:val>
          <c:extLst>
            <c:ext xmlns:c16="http://schemas.microsoft.com/office/drawing/2014/chart" uri="{C3380CC4-5D6E-409C-BE32-E72D297353CC}">
              <c16:uniqueId val="{00000006-8D8A-427D-B79B-66C2056C33F3}"/>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Table!$M$8</c:f>
              <c:strCache>
                <c:ptCount val="1"/>
                <c:pt idx="0">
                  <c:v>Q3.    Do you believe that the SKG's cancelling the GSOMIA will positively contribute to the trilateral security architecture of the US-SK-JP?</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A4D7-4DFF-A8EE-06713C63F9E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A4D7-4DFF-A8EE-06713C63F9E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A4D7-4DFF-A8EE-06713C63F9ED}"/>
              </c:ext>
            </c:extLst>
          </c:dPt>
          <c:dLbls>
            <c:dLbl>
              <c:idx val="0"/>
              <c:layout>
                <c:manualLayout>
                  <c:x val="0.11384719626678906"/>
                  <c:y val="1.583544934421633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4D7-4DFF-A8EE-06713C63F9ED}"/>
                </c:ext>
              </c:extLst>
            </c:dLbl>
            <c:dLbl>
              <c:idx val="2"/>
              <c:layout>
                <c:manualLayout>
                  <c:x val="-0.1244820388402566"/>
                  <c:y val="5.973163365299809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4D7-4DFF-A8EE-06713C63F9E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Table!$N$7:$P$7</c:f>
              <c:strCache>
                <c:ptCount val="3"/>
                <c:pt idx="0">
                  <c:v>Yes</c:v>
                </c:pt>
                <c:pt idx="1">
                  <c:v>No</c:v>
                </c:pt>
                <c:pt idx="2">
                  <c:v>Declined/Maybe/Neither</c:v>
                </c:pt>
              </c:strCache>
            </c:strRef>
          </c:cat>
          <c:val>
            <c:numRef>
              <c:f>Table!$N$8:$P$8</c:f>
              <c:numCache>
                <c:formatCode>0%</c:formatCode>
                <c:ptCount val="3"/>
                <c:pt idx="0">
                  <c:v>9.5238095238095233E-2</c:v>
                </c:pt>
                <c:pt idx="1">
                  <c:v>0.8571428571428571</c:v>
                </c:pt>
                <c:pt idx="2">
                  <c:v>4.7619047619047616E-2</c:v>
                </c:pt>
              </c:numCache>
            </c:numRef>
          </c:val>
          <c:extLst>
            <c:ext xmlns:c16="http://schemas.microsoft.com/office/drawing/2014/chart" uri="{C3380CC4-5D6E-409C-BE32-E72D297353CC}">
              <c16:uniqueId val="{00000006-A4D7-4DFF-A8EE-06713C63F9ED}"/>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Table!$M$10</c:f>
              <c:strCache>
                <c:ptCount val="1"/>
                <c:pt idx="0">
                  <c:v>Q4.    Do you believe that the SKG's cancelling the GSOMIA will positively contribute to the SK-JP relations?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A16C-4321-9378-F634DF66411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A16C-4321-9378-F634DF66411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A16C-4321-9378-F634DF66411F}"/>
              </c:ext>
            </c:extLst>
          </c:dPt>
          <c:dLbls>
            <c:dLbl>
              <c:idx val="2"/>
              <c:layout>
                <c:manualLayout>
                  <c:x val="-0.1317399387576553"/>
                  <c:y val="5.521252551764362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16C-4321-9378-F634DF66411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Table!$N$9:$P$9</c:f>
              <c:strCache>
                <c:ptCount val="3"/>
                <c:pt idx="0">
                  <c:v>Yes</c:v>
                </c:pt>
                <c:pt idx="1">
                  <c:v>No</c:v>
                </c:pt>
                <c:pt idx="2">
                  <c:v>Declined/Maybe/Neither</c:v>
                </c:pt>
              </c:strCache>
            </c:strRef>
          </c:cat>
          <c:val>
            <c:numRef>
              <c:f>Table!$N$10:$P$10</c:f>
              <c:numCache>
                <c:formatCode>0%</c:formatCode>
                <c:ptCount val="3"/>
                <c:pt idx="0">
                  <c:v>4.7619047619047616E-2</c:v>
                </c:pt>
                <c:pt idx="1">
                  <c:v>0.90476190476190477</c:v>
                </c:pt>
                <c:pt idx="2">
                  <c:v>4.7619047619047616E-2</c:v>
                </c:pt>
              </c:numCache>
            </c:numRef>
          </c:val>
          <c:extLst>
            <c:ext xmlns:c16="http://schemas.microsoft.com/office/drawing/2014/chart" uri="{C3380CC4-5D6E-409C-BE32-E72D297353CC}">
              <c16:uniqueId val="{00000006-A16C-4321-9378-F634DF66411F}"/>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ko-K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Table!$M$12</c:f>
              <c:strCache>
                <c:ptCount val="1"/>
                <c:pt idx="0">
                  <c:v>Q5.    Do you believe that the SKG's cancelling the GSOMIA will positively contribute to the national interests of SK?</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844A-4C6D-B6C8-E1B59CF0F39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844A-4C6D-B6C8-E1B59CF0F39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844A-4C6D-B6C8-E1B59CF0F39B}"/>
              </c:ext>
            </c:extLst>
          </c:dPt>
          <c:dLbls>
            <c:dLbl>
              <c:idx val="2"/>
              <c:layout>
                <c:manualLayout>
                  <c:x val="-0.22741223505570851"/>
                  <c:y val="-1.202366627280834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44A-4C6D-B6C8-E1B59CF0F39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ko-KR"/>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Table!$N$7:$P$7</c:f>
              <c:strCache>
                <c:ptCount val="3"/>
                <c:pt idx="0">
                  <c:v>Yes</c:v>
                </c:pt>
                <c:pt idx="1">
                  <c:v>No</c:v>
                </c:pt>
                <c:pt idx="2">
                  <c:v>Declined/Maybe/Neither</c:v>
                </c:pt>
              </c:strCache>
            </c:strRef>
          </c:cat>
          <c:val>
            <c:numRef>
              <c:f>Table!$N$12:$P$12</c:f>
              <c:numCache>
                <c:formatCode>0%</c:formatCode>
                <c:ptCount val="3"/>
                <c:pt idx="0">
                  <c:v>9.5238095238095233E-2</c:v>
                </c:pt>
                <c:pt idx="1">
                  <c:v>0.90476190476190477</c:v>
                </c:pt>
                <c:pt idx="2">
                  <c:v>0</c:v>
                </c:pt>
              </c:numCache>
            </c:numRef>
          </c:val>
          <c:extLst>
            <c:ext xmlns:c16="http://schemas.microsoft.com/office/drawing/2014/chart" uri="{C3380CC4-5D6E-409C-BE32-E72D297353CC}">
              <c16:uniqueId val="{00000006-844A-4C6D-B6C8-E1B59CF0F39B}"/>
            </c:ext>
          </c:extLst>
        </c:ser>
        <c:dLbls>
          <c:showLegendKey val="0"/>
          <c:showVal val="0"/>
          <c:showCatName val="1"/>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2.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3.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4520-1B3D-4E03-ABA7-ADDCC8CCDDD0}"/>
              </a:ext>
            </a:extLst>
          </p:cNvPr>
          <p:cNvSpPr>
            <a:spLocks noGrp="1"/>
          </p:cNvSpPr>
          <p:nvPr>
            <p:ph type="ctrTitle"/>
          </p:nvPr>
        </p:nvSpPr>
        <p:spPr>
          <a:xfrm>
            <a:off x="1524000" y="1122363"/>
            <a:ext cx="9144000" cy="2387600"/>
          </a:xfrm>
        </p:spPr>
        <p:txBody>
          <a:bodyPr anchor="b"/>
          <a:lstStyle>
            <a:lvl1pPr algn="ctr">
              <a:defRPr sz="6000"/>
            </a:lvl1pPr>
          </a:lstStyle>
          <a:p>
            <a:r>
              <a:rPr lang="en-US" altLang="ko-KR"/>
              <a:t>Click to edit Master title style</a:t>
            </a:r>
            <a:endParaRPr lang="ko-KR" altLang="en-US"/>
          </a:p>
        </p:txBody>
      </p:sp>
      <p:sp>
        <p:nvSpPr>
          <p:cNvPr id="3" name="Subtitle 2">
            <a:extLst>
              <a:ext uri="{FF2B5EF4-FFF2-40B4-BE49-F238E27FC236}">
                <a16:creationId xmlns:a16="http://schemas.microsoft.com/office/drawing/2014/main" id="{1336F595-E992-4835-B827-E5E77F9AE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a:t>Click to edit Master subtitle style</a:t>
            </a:r>
            <a:endParaRPr lang="ko-KR" altLang="en-US"/>
          </a:p>
        </p:txBody>
      </p:sp>
      <p:sp>
        <p:nvSpPr>
          <p:cNvPr id="4" name="Date Placeholder 3">
            <a:extLst>
              <a:ext uri="{FF2B5EF4-FFF2-40B4-BE49-F238E27FC236}">
                <a16:creationId xmlns:a16="http://schemas.microsoft.com/office/drawing/2014/main" id="{CD813397-CB3B-4A54-962E-976FC00923BD}"/>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5" name="Footer Placeholder 4">
            <a:extLst>
              <a:ext uri="{FF2B5EF4-FFF2-40B4-BE49-F238E27FC236}">
                <a16:creationId xmlns:a16="http://schemas.microsoft.com/office/drawing/2014/main" id="{A73DBB8B-8132-43C1-A168-2B21E6E7C272}"/>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A452805A-D811-43D1-9B74-8994B2F3B336}"/>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68733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38F1-5746-4078-B077-C51ABD793105}"/>
              </a:ext>
            </a:extLst>
          </p:cNvPr>
          <p:cNvSpPr>
            <a:spLocks noGrp="1"/>
          </p:cNvSpPr>
          <p:nvPr>
            <p:ph type="title"/>
          </p:nvPr>
        </p:nvSpPr>
        <p:spPr/>
        <p:txBody>
          <a:bodyPr/>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B6EC4A0B-1C5F-401D-9AFF-CE02B5E3C7C6}"/>
              </a:ext>
            </a:extLst>
          </p:cNvPr>
          <p:cNvSpPr>
            <a:spLocks noGrp="1"/>
          </p:cNvSpPr>
          <p:nvPr>
            <p:ph type="body" orient="vert" idx="1"/>
          </p:nvPr>
        </p:nvSpPr>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64A7D5EE-2DEA-4DDB-AF26-9CCC31112629}"/>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5" name="Footer Placeholder 4">
            <a:extLst>
              <a:ext uri="{FF2B5EF4-FFF2-40B4-BE49-F238E27FC236}">
                <a16:creationId xmlns:a16="http://schemas.microsoft.com/office/drawing/2014/main" id="{3F0CD3B7-BC32-416F-9577-18A4BFA6AC88}"/>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733D2C21-F3B5-4917-B336-FD142F3ED9E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82744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EBA-996E-414C-9036-040489BB3F9D}"/>
              </a:ext>
            </a:extLst>
          </p:cNvPr>
          <p:cNvSpPr>
            <a:spLocks noGrp="1"/>
          </p:cNvSpPr>
          <p:nvPr>
            <p:ph type="title" orient="vert"/>
          </p:nvPr>
        </p:nvSpPr>
        <p:spPr>
          <a:xfrm>
            <a:off x="8724900" y="365125"/>
            <a:ext cx="2628900" cy="5811838"/>
          </a:xfrm>
        </p:spPr>
        <p:txBody>
          <a:bodyPr vert="eaVert"/>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C0FB8B6D-5C87-4194-9B59-D113DE1EF992}"/>
              </a:ext>
            </a:extLst>
          </p:cNvPr>
          <p:cNvSpPr>
            <a:spLocks noGrp="1"/>
          </p:cNvSpPr>
          <p:nvPr>
            <p:ph type="body" orient="vert" idx="1"/>
          </p:nvPr>
        </p:nvSpPr>
        <p:spPr>
          <a:xfrm>
            <a:off x="838200" y="365125"/>
            <a:ext cx="7734300" cy="5811838"/>
          </a:xfrm>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BF9CA100-791A-40F5-90C9-C90E4DAE1F4B}"/>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5" name="Footer Placeholder 4">
            <a:extLst>
              <a:ext uri="{FF2B5EF4-FFF2-40B4-BE49-F238E27FC236}">
                <a16:creationId xmlns:a16="http://schemas.microsoft.com/office/drawing/2014/main" id="{7ACB42DF-A7A4-4318-ADE0-27661BCCF74D}"/>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D3412C4-D887-40EE-B6AD-E3CB9FA21D09}"/>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38626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7E23-4B1A-4EA1-9845-5D77B6DAC747}"/>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563CA1C-F4D7-412B-A347-13C84DED6011}"/>
              </a:ext>
            </a:extLst>
          </p:cNvPr>
          <p:cNvSpPr>
            <a:spLocks noGrp="1"/>
          </p:cNvSpPr>
          <p:nvPr>
            <p:ph idx="1"/>
          </p:nvPr>
        </p:nvSpPr>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DAD9ED9A-C2FB-4683-ADCC-E6FAE6B31615}"/>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5" name="Footer Placeholder 4">
            <a:extLst>
              <a:ext uri="{FF2B5EF4-FFF2-40B4-BE49-F238E27FC236}">
                <a16:creationId xmlns:a16="http://schemas.microsoft.com/office/drawing/2014/main" id="{5B177BD1-B047-4B3B-865F-C8FAB6DCF770}"/>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FB7CF07C-DFC5-4F72-9809-9C4CF145A54A}"/>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8630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ACF-413F-4BF6-BD30-95B870926ED6}"/>
              </a:ext>
            </a:extLst>
          </p:cNvPr>
          <p:cNvSpPr>
            <a:spLocks noGrp="1"/>
          </p:cNvSpPr>
          <p:nvPr>
            <p:ph type="title"/>
          </p:nvPr>
        </p:nvSpPr>
        <p:spPr>
          <a:xfrm>
            <a:off x="831850" y="1709738"/>
            <a:ext cx="10515600" cy="2852737"/>
          </a:xfrm>
        </p:spPr>
        <p:txBody>
          <a:bodyPr anchor="b"/>
          <a:lstStyle>
            <a:lvl1pPr>
              <a:defRPr sz="6000"/>
            </a:lvl1p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5318723A-BDF5-425E-9D72-80AA735AA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a:t>Edit Master text styles</a:t>
            </a:r>
          </a:p>
        </p:txBody>
      </p:sp>
      <p:sp>
        <p:nvSpPr>
          <p:cNvPr id="4" name="Date Placeholder 3">
            <a:extLst>
              <a:ext uri="{FF2B5EF4-FFF2-40B4-BE49-F238E27FC236}">
                <a16:creationId xmlns:a16="http://schemas.microsoft.com/office/drawing/2014/main" id="{C04ABC0A-E909-4044-BA58-22B2CEB68CCA}"/>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5" name="Footer Placeholder 4">
            <a:extLst>
              <a:ext uri="{FF2B5EF4-FFF2-40B4-BE49-F238E27FC236}">
                <a16:creationId xmlns:a16="http://schemas.microsoft.com/office/drawing/2014/main" id="{821928FC-8D2A-4284-994C-552104B3F2B9}"/>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818AADA-3AEB-4415-B542-27C16182144D}"/>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40843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A564-4800-4E05-B172-CE955AE7A3ED}"/>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35FE259D-132C-4448-A377-6619329A9F9C}"/>
              </a:ext>
            </a:extLst>
          </p:cNvPr>
          <p:cNvSpPr>
            <a:spLocks noGrp="1"/>
          </p:cNvSpPr>
          <p:nvPr>
            <p:ph sz="half" idx="1"/>
          </p:nvPr>
        </p:nvSpPr>
        <p:spPr>
          <a:xfrm>
            <a:off x="838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a:extLst>
              <a:ext uri="{FF2B5EF4-FFF2-40B4-BE49-F238E27FC236}">
                <a16:creationId xmlns:a16="http://schemas.microsoft.com/office/drawing/2014/main" id="{2DD53CD3-855D-4D5A-A5C6-F00E14D89113}"/>
              </a:ext>
            </a:extLst>
          </p:cNvPr>
          <p:cNvSpPr>
            <a:spLocks noGrp="1"/>
          </p:cNvSpPr>
          <p:nvPr>
            <p:ph sz="half" idx="2"/>
          </p:nvPr>
        </p:nvSpPr>
        <p:spPr>
          <a:xfrm>
            <a:off x="6172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a:extLst>
              <a:ext uri="{FF2B5EF4-FFF2-40B4-BE49-F238E27FC236}">
                <a16:creationId xmlns:a16="http://schemas.microsoft.com/office/drawing/2014/main" id="{29E159EB-AC35-42BC-AEF4-452C91A05060}"/>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6" name="Footer Placeholder 5">
            <a:extLst>
              <a:ext uri="{FF2B5EF4-FFF2-40B4-BE49-F238E27FC236}">
                <a16:creationId xmlns:a16="http://schemas.microsoft.com/office/drawing/2014/main" id="{2426C439-9F3F-4389-9A71-6B2A4FAB7DB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71A6F9B9-5272-4F05-B30F-D59813579A03}"/>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5741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952-1CC8-4FB3-992C-D431D823B020}"/>
              </a:ext>
            </a:extLst>
          </p:cNvPr>
          <p:cNvSpPr>
            <a:spLocks noGrp="1"/>
          </p:cNvSpPr>
          <p:nvPr>
            <p:ph type="title"/>
          </p:nvPr>
        </p:nvSpPr>
        <p:spPr>
          <a:xfrm>
            <a:off x="839788" y="365125"/>
            <a:ext cx="10515600" cy="1325563"/>
          </a:xfrm>
        </p:spPr>
        <p:txBody>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6C531E88-4CAA-49EE-B6B5-4D5B07BA0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4" name="Content Placeholder 3">
            <a:extLst>
              <a:ext uri="{FF2B5EF4-FFF2-40B4-BE49-F238E27FC236}">
                <a16:creationId xmlns:a16="http://schemas.microsoft.com/office/drawing/2014/main" id="{1D38FAFC-9D36-45FC-BC65-1BB3EB92A0FE}"/>
              </a:ext>
            </a:extLst>
          </p:cNvPr>
          <p:cNvSpPr>
            <a:spLocks noGrp="1"/>
          </p:cNvSpPr>
          <p:nvPr>
            <p:ph sz="half" idx="2"/>
          </p:nvPr>
        </p:nvSpPr>
        <p:spPr>
          <a:xfrm>
            <a:off x="839788" y="2505075"/>
            <a:ext cx="5157787"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a:extLst>
              <a:ext uri="{FF2B5EF4-FFF2-40B4-BE49-F238E27FC236}">
                <a16:creationId xmlns:a16="http://schemas.microsoft.com/office/drawing/2014/main" id="{8888F3EF-E4D3-4561-86F3-139AF53FB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6" name="Content Placeholder 5">
            <a:extLst>
              <a:ext uri="{FF2B5EF4-FFF2-40B4-BE49-F238E27FC236}">
                <a16:creationId xmlns:a16="http://schemas.microsoft.com/office/drawing/2014/main" id="{849C0104-E321-4C27-946C-D158EA5BA88F}"/>
              </a:ext>
            </a:extLst>
          </p:cNvPr>
          <p:cNvSpPr>
            <a:spLocks noGrp="1"/>
          </p:cNvSpPr>
          <p:nvPr>
            <p:ph sz="quarter" idx="4"/>
          </p:nvPr>
        </p:nvSpPr>
        <p:spPr>
          <a:xfrm>
            <a:off x="6172200" y="2505075"/>
            <a:ext cx="5183188"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a:extLst>
              <a:ext uri="{FF2B5EF4-FFF2-40B4-BE49-F238E27FC236}">
                <a16:creationId xmlns:a16="http://schemas.microsoft.com/office/drawing/2014/main" id="{C7427287-497B-4B40-BF28-B41E079FDD28}"/>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8" name="Footer Placeholder 7">
            <a:extLst>
              <a:ext uri="{FF2B5EF4-FFF2-40B4-BE49-F238E27FC236}">
                <a16:creationId xmlns:a16="http://schemas.microsoft.com/office/drawing/2014/main" id="{DED20F2D-7238-4667-80A1-2A9CC9F43217}"/>
              </a:ext>
            </a:extLst>
          </p:cNvPr>
          <p:cNvSpPr>
            <a:spLocks noGrp="1"/>
          </p:cNvSpPr>
          <p:nvPr>
            <p:ph type="ftr" sz="quarter" idx="11"/>
          </p:nvPr>
        </p:nvSpPr>
        <p:spPr/>
        <p:txBody>
          <a:bodyPr/>
          <a:lstStyle/>
          <a:p>
            <a:endParaRPr lang="ko-KR" altLang="en-US"/>
          </a:p>
        </p:txBody>
      </p:sp>
      <p:sp>
        <p:nvSpPr>
          <p:cNvPr id="9" name="Slide Number Placeholder 8">
            <a:extLst>
              <a:ext uri="{FF2B5EF4-FFF2-40B4-BE49-F238E27FC236}">
                <a16:creationId xmlns:a16="http://schemas.microsoft.com/office/drawing/2014/main" id="{99AA3486-17C6-4E87-993A-03138DBE9D87}"/>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40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2A8C-15B7-45C4-910A-059221CAEAA6}"/>
              </a:ext>
            </a:extLst>
          </p:cNvPr>
          <p:cNvSpPr>
            <a:spLocks noGrp="1"/>
          </p:cNvSpPr>
          <p:nvPr>
            <p:ph type="title"/>
          </p:nvPr>
        </p:nvSpPr>
        <p:spPr/>
        <p:txBody>
          <a:bodyPr/>
          <a:lstStyle/>
          <a:p>
            <a:r>
              <a:rPr lang="en-US" altLang="ko-KR"/>
              <a:t>Click to edit Master title style</a:t>
            </a:r>
            <a:endParaRPr lang="ko-KR" altLang="en-US"/>
          </a:p>
        </p:txBody>
      </p:sp>
      <p:sp>
        <p:nvSpPr>
          <p:cNvPr id="3" name="Date Placeholder 2">
            <a:extLst>
              <a:ext uri="{FF2B5EF4-FFF2-40B4-BE49-F238E27FC236}">
                <a16:creationId xmlns:a16="http://schemas.microsoft.com/office/drawing/2014/main" id="{EDAF70E6-280F-4C2A-824C-65117B11BC7F}"/>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4" name="Footer Placeholder 3">
            <a:extLst>
              <a:ext uri="{FF2B5EF4-FFF2-40B4-BE49-F238E27FC236}">
                <a16:creationId xmlns:a16="http://schemas.microsoft.com/office/drawing/2014/main" id="{670950B8-A11D-4D25-A9F3-24F79F13D74E}"/>
              </a:ext>
            </a:extLst>
          </p:cNvPr>
          <p:cNvSpPr>
            <a:spLocks noGrp="1"/>
          </p:cNvSpPr>
          <p:nvPr>
            <p:ph type="ftr" sz="quarter" idx="11"/>
          </p:nvPr>
        </p:nvSpPr>
        <p:spPr/>
        <p:txBody>
          <a:bodyPr/>
          <a:lstStyle/>
          <a:p>
            <a:endParaRPr lang="ko-KR" altLang="en-US"/>
          </a:p>
        </p:txBody>
      </p:sp>
      <p:sp>
        <p:nvSpPr>
          <p:cNvPr id="5" name="Slide Number Placeholder 4">
            <a:extLst>
              <a:ext uri="{FF2B5EF4-FFF2-40B4-BE49-F238E27FC236}">
                <a16:creationId xmlns:a16="http://schemas.microsoft.com/office/drawing/2014/main" id="{1C783025-9229-4DE3-A4C8-6C6E8695DCC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01129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9A4ED-4C2D-4AD4-BD68-37A8EC58D663}"/>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3" name="Footer Placeholder 2">
            <a:extLst>
              <a:ext uri="{FF2B5EF4-FFF2-40B4-BE49-F238E27FC236}">
                <a16:creationId xmlns:a16="http://schemas.microsoft.com/office/drawing/2014/main" id="{ECBCCF1C-76BD-4F89-98F8-0516A7753184}"/>
              </a:ext>
            </a:extLst>
          </p:cNvPr>
          <p:cNvSpPr>
            <a:spLocks noGrp="1"/>
          </p:cNvSpPr>
          <p:nvPr>
            <p:ph type="ftr" sz="quarter" idx="11"/>
          </p:nvPr>
        </p:nvSpPr>
        <p:spPr/>
        <p:txBody>
          <a:bodyPr/>
          <a:lstStyle/>
          <a:p>
            <a:endParaRPr lang="ko-KR" altLang="en-US"/>
          </a:p>
        </p:txBody>
      </p:sp>
      <p:sp>
        <p:nvSpPr>
          <p:cNvPr id="4" name="Slide Number Placeholder 3">
            <a:extLst>
              <a:ext uri="{FF2B5EF4-FFF2-40B4-BE49-F238E27FC236}">
                <a16:creationId xmlns:a16="http://schemas.microsoft.com/office/drawing/2014/main" id="{1A3432DB-63FF-40CA-930A-7AE3BE4BC9F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086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4876-A8F2-498B-A265-188C6757C399}"/>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3BCE0BC-2E20-4B4C-BD0E-C033D32A5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a:extLst>
              <a:ext uri="{FF2B5EF4-FFF2-40B4-BE49-F238E27FC236}">
                <a16:creationId xmlns:a16="http://schemas.microsoft.com/office/drawing/2014/main" id="{9DCF70AE-CCEC-412B-B69C-52CE93B92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8D7E03BF-7F59-4CA9-AC56-2308299A2282}"/>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6" name="Footer Placeholder 5">
            <a:extLst>
              <a:ext uri="{FF2B5EF4-FFF2-40B4-BE49-F238E27FC236}">
                <a16:creationId xmlns:a16="http://schemas.microsoft.com/office/drawing/2014/main" id="{CB6570C8-E79B-475A-A227-E130A8652C5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844A3E57-1317-4B5C-BA5A-FFD2EA4E772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3485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658E-26FF-48E1-A8EC-A079A5E24780}"/>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Picture Placeholder 2">
            <a:extLst>
              <a:ext uri="{FF2B5EF4-FFF2-40B4-BE49-F238E27FC236}">
                <a16:creationId xmlns:a16="http://schemas.microsoft.com/office/drawing/2014/main" id="{B99D7106-7712-4557-96EF-3095D355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a:extLst>
              <a:ext uri="{FF2B5EF4-FFF2-40B4-BE49-F238E27FC236}">
                <a16:creationId xmlns:a16="http://schemas.microsoft.com/office/drawing/2014/main" id="{837EB53D-EFF1-4E9D-9D10-9FEA3B6A7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FF4D2786-D3D9-42AD-80A5-00BB0E2A909C}"/>
              </a:ext>
            </a:extLst>
          </p:cNvPr>
          <p:cNvSpPr>
            <a:spLocks noGrp="1"/>
          </p:cNvSpPr>
          <p:nvPr>
            <p:ph type="dt" sz="half" idx="10"/>
          </p:nvPr>
        </p:nvSpPr>
        <p:spPr/>
        <p:txBody>
          <a:bodyPr/>
          <a:lstStyle/>
          <a:p>
            <a:fld id="{EA6D4DCB-4D8F-4801-8F28-0DC93F2ABF00}" type="datetimeFigureOut">
              <a:rPr lang="ko-KR" altLang="en-US" smtClean="0"/>
              <a:t>2019-09-02</a:t>
            </a:fld>
            <a:endParaRPr lang="ko-KR" altLang="en-US"/>
          </a:p>
        </p:txBody>
      </p:sp>
      <p:sp>
        <p:nvSpPr>
          <p:cNvPr id="6" name="Footer Placeholder 5">
            <a:extLst>
              <a:ext uri="{FF2B5EF4-FFF2-40B4-BE49-F238E27FC236}">
                <a16:creationId xmlns:a16="http://schemas.microsoft.com/office/drawing/2014/main" id="{0344A534-2483-487C-9A51-D7FC3C927E29}"/>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F5BDF51E-2C26-4711-A71E-8304E15E75D4}"/>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53849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A4EB-A743-4451-8A19-091AC68BB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8B796F7A-25AA-4138-A1B1-029D3024C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75B1871B-B574-48C6-ABB2-8F1F9E76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D4DCB-4D8F-4801-8F28-0DC93F2ABF00}" type="datetimeFigureOut">
              <a:rPr lang="ko-KR" altLang="en-US" smtClean="0"/>
              <a:t>2019-09-02</a:t>
            </a:fld>
            <a:endParaRPr lang="ko-KR" altLang="en-US"/>
          </a:p>
        </p:txBody>
      </p:sp>
      <p:sp>
        <p:nvSpPr>
          <p:cNvPr id="5" name="Footer Placeholder 4">
            <a:extLst>
              <a:ext uri="{FF2B5EF4-FFF2-40B4-BE49-F238E27FC236}">
                <a16:creationId xmlns:a16="http://schemas.microsoft.com/office/drawing/2014/main" id="{EDF4E046-1AFD-4046-9144-BC7FC81F3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a:extLst>
              <a:ext uri="{FF2B5EF4-FFF2-40B4-BE49-F238E27FC236}">
                <a16:creationId xmlns:a16="http://schemas.microsoft.com/office/drawing/2014/main" id="{A11119F1-46CB-4DC5-B525-CC7F66EEA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107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3943-EB09-4B03-A43D-FE7983344BA3}"/>
              </a:ext>
            </a:extLst>
          </p:cNvPr>
          <p:cNvSpPr>
            <a:spLocks noGrp="1"/>
          </p:cNvSpPr>
          <p:nvPr>
            <p:ph type="ctrTitle"/>
          </p:nvPr>
        </p:nvSpPr>
        <p:spPr/>
        <p:txBody>
          <a:bodyPr/>
          <a:lstStyle/>
          <a:p>
            <a:endParaRPr lang="ko-KR" altLang="en-US"/>
          </a:p>
        </p:txBody>
      </p:sp>
      <p:sp>
        <p:nvSpPr>
          <p:cNvPr id="3" name="Subtitle 2">
            <a:extLst>
              <a:ext uri="{FF2B5EF4-FFF2-40B4-BE49-F238E27FC236}">
                <a16:creationId xmlns:a16="http://schemas.microsoft.com/office/drawing/2014/main" id="{ECCCB6BB-40DF-4CAD-B331-38E54F54EC9F}"/>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2405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44780F5-EEB8-4E0D-A0F7-57DC4399413C}"/>
              </a:ext>
            </a:extLst>
          </p:cNvPr>
          <p:cNvGraphicFramePr>
            <a:graphicFrameLocks/>
          </p:cNvGraphicFramePr>
          <p:nvPr>
            <p:extLst>
              <p:ext uri="{D42A27DB-BD31-4B8C-83A1-F6EECF244321}">
                <p14:modId xmlns:p14="http://schemas.microsoft.com/office/powerpoint/2010/main" val="4225329191"/>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5946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F8B33B8-3E27-4141-8C02-DAB6074F1C5C}"/>
              </a:ext>
            </a:extLst>
          </p:cNvPr>
          <p:cNvGraphicFramePr>
            <a:graphicFrameLocks/>
          </p:cNvGraphicFramePr>
          <p:nvPr>
            <p:extLst>
              <p:ext uri="{D42A27DB-BD31-4B8C-83A1-F6EECF244321}">
                <p14:modId xmlns:p14="http://schemas.microsoft.com/office/powerpoint/2010/main" val="2644816839"/>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9264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6A212C92-6F80-4E5C-939A-5FA2E0BD59F5}"/>
              </a:ext>
            </a:extLst>
          </p:cNvPr>
          <p:cNvGraphicFramePr>
            <a:graphicFrameLocks/>
          </p:cNvGraphicFramePr>
          <p:nvPr>
            <p:extLst>
              <p:ext uri="{D42A27DB-BD31-4B8C-83A1-F6EECF244321}">
                <p14:modId xmlns:p14="http://schemas.microsoft.com/office/powerpoint/2010/main" val="3112765814"/>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1413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4AE44087-3EA4-4BA1-ABD6-EE3E3B45225E}"/>
              </a:ext>
            </a:extLst>
          </p:cNvPr>
          <p:cNvGraphicFramePr>
            <a:graphicFrameLocks/>
          </p:cNvGraphicFramePr>
          <p:nvPr>
            <p:extLst>
              <p:ext uri="{D42A27DB-BD31-4B8C-83A1-F6EECF244321}">
                <p14:modId xmlns:p14="http://schemas.microsoft.com/office/powerpoint/2010/main" val="2893514630"/>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64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D974F6C-D686-47BB-B17D-7A3A6FF3898B}"/>
              </a:ext>
            </a:extLst>
          </p:cNvPr>
          <p:cNvGraphicFramePr>
            <a:graphicFrameLocks/>
          </p:cNvGraphicFramePr>
          <p:nvPr>
            <p:extLst>
              <p:ext uri="{D42A27DB-BD31-4B8C-83A1-F6EECF244321}">
                <p14:modId xmlns:p14="http://schemas.microsoft.com/office/powerpoint/2010/main" val="3365985275"/>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0663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8486974-CCF1-4B02-A706-3D85499A4557}"/>
              </a:ext>
            </a:extLst>
          </p:cNvPr>
          <p:cNvGraphicFramePr>
            <a:graphicFrameLocks/>
          </p:cNvGraphicFramePr>
          <p:nvPr>
            <p:extLst>
              <p:ext uri="{D42A27DB-BD31-4B8C-83A1-F6EECF244321}">
                <p14:modId xmlns:p14="http://schemas.microsoft.com/office/powerpoint/2010/main" val="469312490"/>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985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719E93A-1DB9-44B1-8368-BF8EB1AF6AEB}"/>
              </a:ext>
            </a:extLst>
          </p:cNvPr>
          <p:cNvGraphicFramePr>
            <a:graphicFrameLocks/>
          </p:cNvGraphicFramePr>
          <p:nvPr>
            <p:extLst>
              <p:ext uri="{D42A27DB-BD31-4B8C-83A1-F6EECF244321}">
                <p14:modId xmlns:p14="http://schemas.microsoft.com/office/powerpoint/2010/main" val="1279356869"/>
              </p:ext>
            </p:extLst>
          </p:nvPr>
        </p:nvGraphicFramePr>
        <p:xfrm>
          <a:off x="1956000" y="632907"/>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48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96B3BB9-1BC3-463E-8414-DCC72F796066}"/>
              </a:ext>
            </a:extLst>
          </p:cNvPr>
          <p:cNvGraphicFramePr>
            <a:graphicFrameLocks/>
          </p:cNvGraphicFramePr>
          <p:nvPr>
            <p:extLst>
              <p:ext uri="{D42A27DB-BD31-4B8C-83A1-F6EECF244321}">
                <p14:modId xmlns:p14="http://schemas.microsoft.com/office/powerpoint/2010/main" val="2505105006"/>
              </p:ext>
            </p:extLst>
          </p:nvPr>
        </p:nvGraphicFramePr>
        <p:xfrm>
          <a:off x="1956000" y="632907"/>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063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D80D7B62-1877-4D18-B900-0AC3BB04BF9C}"/>
              </a:ext>
            </a:extLst>
          </p:cNvPr>
          <p:cNvGraphicFramePr>
            <a:graphicFrameLocks/>
          </p:cNvGraphicFramePr>
          <p:nvPr>
            <p:extLst>
              <p:ext uri="{D42A27DB-BD31-4B8C-83A1-F6EECF244321}">
                <p14:modId xmlns:p14="http://schemas.microsoft.com/office/powerpoint/2010/main" val="2889728317"/>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7553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4C1ABCE3-8769-4DDF-B79A-0376F325CB20}"/>
              </a:ext>
            </a:extLst>
          </p:cNvPr>
          <p:cNvGraphicFramePr>
            <a:graphicFrameLocks/>
          </p:cNvGraphicFramePr>
          <p:nvPr>
            <p:extLst>
              <p:ext uri="{D42A27DB-BD31-4B8C-83A1-F6EECF244321}">
                <p14:modId xmlns:p14="http://schemas.microsoft.com/office/powerpoint/2010/main" val="2514491252"/>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2587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AEBD2A8-F400-47AA-A12E-7D847EA585C9}"/>
              </a:ext>
            </a:extLst>
          </p:cNvPr>
          <p:cNvGraphicFramePr>
            <a:graphicFrameLocks/>
          </p:cNvGraphicFramePr>
          <p:nvPr>
            <p:extLst>
              <p:ext uri="{D42A27DB-BD31-4B8C-83A1-F6EECF244321}">
                <p14:modId xmlns:p14="http://schemas.microsoft.com/office/powerpoint/2010/main" val="2145007688"/>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7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019FB32B-ADFB-41C1-923B-14B367155955}"/>
              </a:ext>
            </a:extLst>
          </p:cNvPr>
          <p:cNvGraphicFramePr>
            <a:graphicFrameLocks/>
          </p:cNvGraphicFramePr>
          <p:nvPr>
            <p:extLst>
              <p:ext uri="{D42A27DB-BD31-4B8C-83A1-F6EECF244321}">
                <p14:modId xmlns:p14="http://schemas.microsoft.com/office/powerpoint/2010/main" val="3273181754"/>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978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5F1AB304-7180-43AC-83F6-DFAA77AAD957}"/>
              </a:ext>
            </a:extLst>
          </p:cNvPr>
          <p:cNvGraphicFramePr>
            <a:graphicFrameLocks/>
          </p:cNvGraphicFramePr>
          <p:nvPr>
            <p:extLst>
              <p:ext uri="{D42A27DB-BD31-4B8C-83A1-F6EECF244321}">
                <p14:modId xmlns:p14="http://schemas.microsoft.com/office/powerpoint/2010/main" val="1021771728"/>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1225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C202F087-2353-45FA-BDA9-83746F275E2E}"/>
              </a:ext>
            </a:extLst>
          </p:cNvPr>
          <p:cNvGraphicFramePr>
            <a:graphicFrameLocks/>
          </p:cNvGraphicFramePr>
          <p:nvPr>
            <p:extLst>
              <p:ext uri="{D42A27DB-BD31-4B8C-83A1-F6EECF244321}">
                <p14:modId xmlns:p14="http://schemas.microsoft.com/office/powerpoint/2010/main" val="3487221867"/>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7779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215</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맑은 고딕</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Jang</dc:creator>
  <cp:lastModifiedBy>Ryan Jang</cp:lastModifiedBy>
  <cp:revision>7</cp:revision>
  <dcterms:created xsi:type="dcterms:W3CDTF">2019-02-24T21:48:29Z</dcterms:created>
  <dcterms:modified xsi:type="dcterms:W3CDTF">2019-09-02T17:28:39Z</dcterms:modified>
</cp:coreProperties>
</file>