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59" r:id="rId5"/>
    <p:sldId id="260" r:id="rId6"/>
    <p:sldId id="261" r:id="rId7"/>
    <p:sldId id="262" r:id="rId8"/>
    <p:sldId id="263" r:id="rId9"/>
    <p:sldId id="264" r:id="rId10"/>
    <p:sldId id="265" r:id="rId11"/>
    <p:sldId id="266" r:id="rId12"/>
    <p:sldId id="273" r:id="rId13"/>
    <p:sldId id="267" r:id="rId14"/>
    <p:sldId id="274" r:id="rId15"/>
    <p:sldId id="275" r:id="rId16"/>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6" autoAdjust="0"/>
    <p:restoredTop sz="94660"/>
  </p:normalViewPr>
  <p:slideViewPr>
    <p:cSldViewPr snapToGrid="0">
      <p:cViewPr varScale="1">
        <p:scale>
          <a:sx n="95" d="100"/>
          <a:sy n="95" d="100"/>
        </p:scale>
        <p:origin x="96"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ICAS\ICAS%20Polling%20VIII\Questionair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VII: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c:f>
              <c:strCache>
                <c:ptCount val="1"/>
                <c:pt idx="0">
                  <c:v>Yes</c:v>
                </c:pt>
              </c:strCache>
            </c:strRef>
          </c:tx>
          <c:spPr>
            <a:solidFill>
              <a:schemeClr val="accent1"/>
            </a:solidFill>
            <a:ln>
              <a:noFill/>
            </a:ln>
            <a:effectLst/>
            <a:sp3d/>
          </c:spPr>
          <c:invertIfNegative val="0"/>
          <c:cat>
            <c:strRef>
              <c:f>Table!$M$2:$M$15</c:f>
              <c:strCache>
                <c:ptCount val="4"/>
                <c:pt idx="0">
                  <c:v>Q1. Would you suppose that a phrase of "denuclearisation of the Korean Peninsula" ought to be amended to "denuclearisation of North Korea" in order to more accurately and precisely reflect the original intent and the spirit of resolving the North Korea's n</c:v>
                </c:pt>
                <c:pt idx="1">
                  <c:v>Q2. Do you believe that the current state of the US-SK Alliance is stronger than in the previous years? </c:v>
                </c:pt>
                <c:pt idx="2">
                  <c:v>Q5. Would you believe that the COVID-19 will hurt the current state of the US-SK Alliance? </c:v>
                </c:pt>
                <c:pt idx="3">
                  <c:v>Q6. Would you suppose that an apparent impasse of the SMA (Special Measures Agreements) negotiation could initiate an onset of metastacizing into a disengagement of the US forces from SK?</c:v>
                </c:pt>
              </c:strCache>
            </c:strRef>
          </c:cat>
          <c:val>
            <c:numRef>
              <c:f>Table!$N$2:$N$14</c:f>
              <c:numCache>
                <c:formatCode>0%</c:formatCode>
                <c:ptCount val="4"/>
                <c:pt idx="0">
                  <c:v>0.6875</c:v>
                </c:pt>
                <c:pt idx="1">
                  <c:v>9.375E-2</c:v>
                </c:pt>
                <c:pt idx="2">
                  <c:v>0.125</c:v>
                </c:pt>
                <c:pt idx="3">
                  <c:v>0.59375</c:v>
                </c:pt>
              </c:numCache>
            </c:numRef>
          </c:val>
          <c:extLst>
            <c:ext xmlns:c16="http://schemas.microsoft.com/office/drawing/2014/chart" uri="{C3380CC4-5D6E-409C-BE32-E72D297353CC}">
              <c16:uniqueId val="{00000000-DAAF-4623-AA9F-854E8FFB425B}"/>
            </c:ext>
          </c:extLst>
        </c:ser>
        <c:ser>
          <c:idx val="1"/>
          <c:order val="1"/>
          <c:tx>
            <c:strRef>
              <c:f>Table!$O$1</c:f>
              <c:strCache>
                <c:ptCount val="1"/>
                <c:pt idx="0">
                  <c:v>No</c:v>
                </c:pt>
              </c:strCache>
            </c:strRef>
          </c:tx>
          <c:spPr>
            <a:solidFill>
              <a:schemeClr val="accent2"/>
            </a:solidFill>
            <a:ln>
              <a:noFill/>
            </a:ln>
            <a:effectLst/>
            <a:sp3d/>
          </c:spPr>
          <c:invertIfNegative val="0"/>
          <c:cat>
            <c:strRef>
              <c:f>Table!$M$2:$M$15</c:f>
              <c:strCache>
                <c:ptCount val="4"/>
                <c:pt idx="0">
                  <c:v>Q1. Would you suppose that a phrase of "denuclearisation of the Korean Peninsula" ought to be amended to "denuclearisation of North Korea" in order to more accurately and precisely reflect the original intent and the spirit of resolving the North Korea's n</c:v>
                </c:pt>
                <c:pt idx="1">
                  <c:v>Q2. Do you believe that the current state of the US-SK Alliance is stronger than in the previous years? </c:v>
                </c:pt>
                <c:pt idx="2">
                  <c:v>Q5. Would you believe that the COVID-19 will hurt the current state of the US-SK Alliance? </c:v>
                </c:pt>
                <c:pt idx="3">
                  <c:v>Q6. Would you suppose that an apparent impasse of the SMA (Special Measures Agreements) negotiation could initiate an onset of metastacizing into a disengagement of the US forces from SK?</c:v>
                </c:pt>
              </c:strCache>
            </c:strRef>
          </c:cat>
          <c:val>
            <c:numRef>
              <c:f>Table!$O$2:$O$14</c:f>
              <c:numCache>
                <c:formatCode>0%</c:formatCode>
                <c:ptCount val="4"/>
                <c:pt idx="0">
                  <c:v>0.28125</c:v>
                </c:pt>
                <c:pt idx="1">
                  <c:v>0.84375</c:v>
                </c:pt>
                <c:pt idx="2">
                  <c:v>0.78125</c:v>
                </c:pt>
                <c:pt idx="3">
                  <c:v>0.34375</c:v>
                </c:pt>
              </c:numCache>
            </c:numRef>
          </c:val>
          <c:extLst>
            <c:ext xmlns:c16="http://schemas.microsoft.com/office/drawing/2014/chart" uri="{C3380CC4-5D6E-409C-BE32-E72D297353CC}">
              <c16:uniqueId val="{00000001-DAAF-4623-AA9F-854E8FFB425B}"/>
            </c:ext>
          </c:extLst>
        </c:ser>
        <c:ser>
          <c:idx val="2"/>
          <c:order val="2"/>
          <c:tx>
            <c:strRef>
              <c:f>Table!$P$1</c:f>
              <c:strCache>
                <c:ptCount val="1"/>
                <c:pt idx="0">
                  <c:v>Declined/Maybe/Neither</c:v>
                </c:pt>
              </c:strCache>
            </c:strRef>
          </c:tx>
          <c:spPr>
            <a:solidFill>
              <a:schemeClr val="accent3"/>
            </a:solidFill>
            <a:ln>
              <a:noFill/>
            </a:ln>
            <a:effectLst/>
            <a:sp3d/>
          </c:spPr>
          <c:invertIfNegative val="0"/>
          <c:cat>
            <c:strRef>
              <c:f>Table!$M$2:$M$15</c:f>
              <c:strCache>
                <c:ptCount val="7"/>
                <c:pt idx="0">
                  <c:v>Q1. Would you suppose that a phrase of "denuclearisation of the Korean Peninsula" ought to be amended to "denuclearisation of North Korea" in order to more accurately and precisely reflect the original intent and the spirit of resolving the North Korea's n</c:v>
                </c:pt>
                <c:pt idx="1">
                  <c:v>Q2. Do you believe that the current state of the US-SK Alliance is stronger than in the previous years? </c:v>
                </c:pt>
                <c:pt idx="2">
                  <c:v>Q5. Would you believe that the COVID-19 will hurt the current state of the US-SK Alliance? </c:v>
                </c:pt>
                <c:pt idx="4">
                  <c:v>Q6. Would you suppose that an apparent impasse of the SMA (Special Measures Agreements) negotiation could initiate an onset of metastacizing into a disengagement of the US forces from SK?</c:v>
                </c:pt>
                <c:pt idx="6">
                  <c:v>Q7. If your response is "Yes", what would you suppose ought to be a solution?                         </c:v>
                </c:pt>
              </c:strCache>
            </c:strRef>
          </c:cat>
          <c:val>
            <c:numRef>
              <c:f>(Table!$P$2:$P$4,Table!$P$10:$P$14)</c:f>
              <c:numCache>
                <c:formatCode>0%</c:formatCode>
                <c:ptCount val="2"/>
                <c:pt idx="0">
                  <c:v>3.125E-2</c:v>
                </c:pt>
                <c:pt idx="1">
                  <c:v>6.25E-2</c:v>
                </c:pt>
              </c:numCache>
            </c:numRef>
          </c:val>
          <c:extLst>
            <c:ext xmlns:c16="http://schemas.microsoft.com/office/drawing/2014/chart" uri="{C3380CC4-5D6E-409C-BE32-E72D297353CC}">
              <c16:uniqueId val="{00000002-DAAF-4623-AA9F-854E8FFB425B}"/>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Table!$M$14</c:f>
              <c:strCache>
                <c:ptCount val="1"/>
                <c:pt idx="0">
                  <c:v>Q7. If your response is "Yes", what would you suppose ought to be a solution?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9BF-49D2-87C1-01ABFC747D5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9BF-49D2-87C1-01ABFC747D5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9BF-49D2-87C1-01ABFC747D5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Table!$N$13:$P$13</c:f>
              <c:strCache>
                <c:ptCount val="3"/>
                <c:pt idx="0">
                  <c:v>Yes</c:v>
                </c:pt>
                <c:pt idx="1">
                  <c:v>No</c:v>
                </c:pt>
                <c:pt idx="2">
                  <c:v>Declined/Maybe/Neither</c:v>
                </c:pt>
              </c:strCache>
            </c:strRef>
          </c:cat>
          <c:val>
            <c:numRef>
              <c:f>Table!$N$14:$P$14</c:f>
              <c:numCache>
                <c:formatCode>0%</c:formatCode>
                <c:ptCount val="3"/>
                <c:pt idx="0">
                  <c:v>9.375E-2</c:v>
                </c:pt>
                <c:pt idx="1">
                  <c:v>0.40625</c:v>
                </c:pt>
                <c:pt idx="2">
                  <c:v>0.5</c:v>
                </c:pt>
              </c:numCache>
            </c:numRef>
          </c:val>
          <c:extLst>
            <c:ext xmlns:c16="http://schemas.microsoft.com/office/drawing/2014/chart" uri="{C3380CC4-5D6E-409C-BE32-E72D297353CC}">
              <c16:uniqueId val="{00000006-D9BF-49D2-87C1-01ABFC747D52}"/>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Table!$M$16</c:f>
              <c:strCache>
                <c:ptCount val="1"/>
                <c:pt idx="0">
                  <c:v>Q9. What would you suppose the incumbent COVID-19 Pandemic might impact on the stability concern on the Korean Peninsula?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144-4F22-9EBA-E885E56D5D3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144-4F22-9EBA-E885E56D5D3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144-4F22-9EBA-E885E56D5D3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Table!$N$16:$P$16</c:f>
              <c:numCache>
                <c:formatCode>0%</c:formatCode>
                <c:ptCount val="3"/>
                <c:pt idx="0">
                  <c:v>0.28125</c:v>
                </c:pt>
                <c:pt idx="1">
                  <c:v>0.53125</c:v>
                </c:pt>
                <c:pt idx="2">
                  <c:v>0.1875</c:v>
                </c:pt>
              </c:numCache>
            </c:numRef>
          </c:val>
          <c:extLst>
            <c:ext xmlns:c16="http://schemas.microsoft.com/office/drawing/2014/chart" uri="{C3380CC4-5D6E-409C-BE32-E72D297353CC}">
              <c16:uniqueId val="{00000006-3144-4F22-9EBA-E885E56D5D3F}"/>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Table!$M$18</c:f>
              <c:strCache>
                <c:ptCount val="1"/>
                <c:pt idx="0">
                  <c:v>Q10. Would you suppose the COVID-19 Pandemic could destablise the NK government?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BA-4B21-8A24-F1ADFF60887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BA-4B21-8A24-F1ADFF60887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74BA-4B21-8A24-F1ADFF608874}"/>
              </c:ext>
            </c:extLst>
          </c:dPt>
          <c:dLbls>
            <c:dLbl>
              <c:idx val="1"/>
              <c:layout>
                <c:manualLayout>
                  <c:x val="-6.3849213557367404E-2"/>
                  <c:y val="-8.5500547033752707E-1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BA-4B21-8A24-F1ADFF608874}"/>
                </c:ext>
              </c:extLst>
            </c:dLbl>
            <c:dLbl>
              <c:idx val="2"/>
              <c:layout>
                <c:manualLayout>
                  <c:x val="0.10549000500782432"/>
                  <c:y val="-2.798232046146596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BA-4B21-8A24-F1ADFF60887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Table!$N$18:$P$18</c:f>
              <c:numCache>
                <c:formatCode>0%</c:formatCode>
                <c:ptCount val="3"/>
                <c:pt idx="0">
                  <c:v>0.5</c:v>
                </c:pt>
                <c:pt idx="1">
                  <c:v>0.40625</c:v>
                </c:pt>
                <c:pt idx="2">
                  <c:v>9.375E-2</c:v>
                </c:pt>
              </c:numCache>
            </c:numRef>
          </c:val>
          <c:extLst>
            <c:ext xmlns:c16="http://schemas.microsoft.com/office/drawing/2014/chart" uri="{C3380CC4-5D6E-409C-BE32-E72D297353CC}">
              <c16:uniqueId val="{00000006-74BA-4B21-8A24-F1ADFF608874}"/>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1100" b="0"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Table!$M$20</c:f>
              <c:strCache>
                <c:ptCount val="1"/>
                <c:pt idx="0">
                  <c:v>Q11. Could you forsee a potential terror threat on the Korean Peninsula by rogue actors using Corona virus?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A9E-4BC5-BD38-BCD2018FBE0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A9E-4BC5-BD38-BCD2018FBE0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A9E-4BC5-BD38-BCD2018FBE07}"/>
              </c:ext>
            </c:extLst>
          </c:dPt>
          <c:dLbls>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Table!$N$20:$P$20</c:f>
              <c:numCache>
                <c:formatCode>0%</c:formatCode>
                <c:ptCount val="3"/>
                <c:pt idx="0">
                  <c:v>0.40625</c:v>
                </c:pt>
                <c:pt idx="1">
                  <c:v>0.59375</c:v>
                </c:pt>
                <c:pt idx="2">
                  <c:v>0</c:v>
                </c:pt>
              </c:numCache>
            </c:numRef>
          </c:val>
          <c:extLst>
            <c:ext xmlns:c16="http://schemas.microsoft.com/office/drawing/2014/chart" uri="{C3380CC4-5D6E-409C-BE32-E72D297353CC}">
              <c16:uniqueId val="{00000006-4A9E-4BC5-BD38-BCD2018FBE07}"/>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900" b="0" i="0" u="none" strike="noStrike" kern="1200" baseline="0">
          <a:solidFill>
            <a:schemeClr val="tx1"/>
          </a:solidFill>
          <a:latin typeface="+mn-lt"/>
          <a:ea typeface="+mn-ea"/>
          <a:cs typeface="+mn-cs"/>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en-US" sz="1100" b="0"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Table!$M$22</c:f>
              <c:strCache>
                <c:ptCount val="1"/>
                <c:pt idx="0">
                  <c:v>Q12. Would you suppose that SK would have gotten so swiftly the $60 billion per six month bilateral currency swap agreement with the US in the absence of the US-SK Alliance?</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7F2-4B20-A83B-8D99E3C7D5F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7F2-4B20-A83B-8D99E3C7D5F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7F2-4B20-A83B-8D99E3C7D5F0}"/>
              </c:ext>
            </c:extLst>
          </c:dPt>
          <c:dLbls>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Table!$N$22:$P$22</c:f>
              <c:numCache>
                <c:formatCode>0%</c:formatCode>
                <c:ptCount val="3"/>
                <c:pt idx="0">
                  <c:v>0.125</c:v>
                </c:pt>
                <c:pt idx="1">
                  <c:v>0.84375</c:v>
                </c:pt>
                <c:pt idx="2">
                  <c:v>3.125E-2</c:v>
                </c:pt>
              </c:numCache>
            </c:numRef>
          </c:val>
          <c:extLst>
            <c:ext xmlns:c16="http://schemas.microsoft.com/office/drawing/2014/chart" uri="{C3380CC4-5D6E-409C-BE32-E72D297353CC}">
              <c16:uniqueId val="{00000006-57F2-4B20-A83B-8D99E3C7D5F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900" b="0" i="0" u="none" strike="noStrike" kern="1200" baseline="0">
          <a:solidFill>
            <a:schemeClr val="tx1"/>
          </a:solidFill>
          <a:latin typeface="+mn-lt"/>
          <a:ea typeface="+mn-ea"/>
          <a:cs typeface="+mn-cs"/>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VII: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Table!$N$5</c:f>
              <c:strCache>
                <c:ptCount val="1"/>
                <c:pt idx="0">
                  <c:v>Trump</c:v>
                </c:pt>
              </c:strCache>
            </c:strRef>
          </c:tx>
          <c:spPr>
            <a:solidFill>
              <a:schemeClr val="accent1"/>
            </a:solidFill>
            <a:ln>
              <a:noFill/>
            </a:ln>
            <a:effectLst/>
            <a:sp3d/>
          </c:spPr>
          <c:invertIfNegative val="0"/>
          <c:cat>
            <c:strRef>
              <c:f>Table!$M$6:$M$9</c:f>
              <c:strCache>
                <c:ptCount val="2"/>
                <c:pt idx="0">
                  <c:v>Q3. If your response is "Yes", would you attribute it to which?</c:v>
                </c:pt>
                <c:pt idx="1">
                  <c:v>Q4. If your response is "No", would you attribute it to which?</c:v>
                </c:pt>
              </c:strCache>
              <c:extLst/>
            </c:strRef>
          </c:cat>
          <c:val>
            <c:numRef>
              <c:f>Table!$N$6:$N$8</c:f>
              <c:numCache>
                <c:formatCode>0%</c:formatCode>
                <c:ptCount val="2"/>
                <c:pt idx="0">
                  <c:v>3.125E-2</c:v>
                </c:pt>
                <c:pt idx="1">
                  <c:v>0.25</c:v>
                </c:pt>
              </c:numCache>
              <c:extLst/>
            </c:numRef>
          </c:val>
          <c:extLst>
            <c:ext xmlns:c16="http://schemas.microsoft.com/office/drawing/2014/chart" uri="{C3380CC4-5D6E-409C-BE32-E72D297353CC}">
              <c16:uniqueId val="{00000000-78C5-4C1E-8F82-C15DF782F928}"/>
            </c:ext>
          </c:extLst>
        </c:ser>
        <c:ser>
          <c:idx val="1"/>
          <c:order val="1"/>
          <c:tx>
            <c:strRef>
              <c:f>Table!$O$5</c:f>
              <c:strCache>
                <c:ptCount val="1"/>
                <c:pt idx="0">
                  <c:v>Moon</c:v>
                </c:pt>
              </c:strCache>
            </c:strRef>
          </c:tx>
          <c:spPr>
            <a:solidFill>
              <a:schemeClr val="accent2"/>
            </a:solidFill>
            <a:ln>
              <a:noFill/>
            </a:ln>
            <a:effectLst/>
            <a:sp3d/>
          </c:spPr>
          <c:invertIfNegative val="0"/>
          <c:cat>
            <c:strRef>
              <c:f>Table!$M$6:$M$9</c:f>
              <c:strCache>
                <c:ptCount val="2"/>
                <c:pt idx="0">
                  <c:v>Q3. If your response is "Yes", would you attribute it to which?</c:v>
                </c:pt>
                <c:pt idx="1">
                  <c:v>Q4. If your response is "No", would you attribute it to which?</c:v>
                </c:pt>
              </c:strCache>
              <c:extLst/>
            </c:strRef>
          </c:cat>
          <c:val>
            <c:numRef>
              <c:f>Table!$O$6:$O$8</c:f>
              <c:numCache>
                <c:formatCode>0%</c:formatCode>
                <c:ptCount val="2"/>
                <c:pt idx="0">
                  <c:v>3.125E-2</c:v>
                </c:pt>
                <c:pt idx="1">
                  <c:v>0.28125</c:v>
                </c:pt>
              </c:numCache>
              <c:extLst/>
            </c:numRef>
          </c:val>
          <c:extLst>
            <c:ext xmlns:c16="http://schemas.microsoft.com/office/drawing/2014/chart" uri="{C3380CC4-5D6E-409C-BE32-E72D297353CC}">
              <c16:uniqueId val="{00000001-78C5-4C1E-8F82-C15DF782F928}"/>
            </c:ext>
          </c:extLst>
        </c:ser>
        <c:ser>
          <c:idx val="2"/>
          <c:order val="2"/>
          <c:tx>
            <c:strRef>
              <c:f>Table!$P$5</c:f>
              <c:strCache>
                <c:ptCount val="1"/>
                <c:pt idx="0">
                  <c:v>Other</c:v>
                </c:pt>
              </c:strCache>
            </c:strRef>
          </c:tx>
          <c:spPr>
            <a:solidFill>
              <a:schemeClr val="accent3"/>
            </a:solidFill>
            <a:ln>
              <a:noFill/>
            </a:ln>
            <a:effectLst/>
            <a:sp3d/>
          </c:spPr>
          <c:invertIfNegative val="0"/>
          <c:cat>
            <c:strRef>
              <c:f>Table!$M$6:$M$9</c:f>
              <c:strCache>
                <c:ptCount val="2"/>
                <c:pt idx="0">
                  <c:v>Q3. If your response is "Yes", would you attribute it to which?</c:v>
                </c:pt>
                <c:pt idx="1">
                  <c:v>Q4. If your response is "No", would you attribute it to which?</c:v>
                </c:pt>
              </c:strCache>
              <c:extLst/>
            </c:strRef>
          </c:cat>
          <c:val>
            <c:numRef>
              <c:f>Table!$P$6:$P$8</c:f>
              <c:numCache>
                <c:formatCode>0%</c:formatCode>
                <c:ptCount val="2"/>
                <c:pt idx="0">
                  <c:v>0.125</c:v>
                </c:pt>
                <c:pt idx="1">
                  <c:v>0.34375</c:v>
                </c:pt>
              </c:numCache>
              <c:extLst/>
            </c:numRef>
          </c:val>
          <c:extLst>
            <c:ext xmlns:c16="http://schemas.microsoft.com/office/drawing/2014/chart" uri="{C3380CC4-5D6E-409C-BE32-E72D297353CC}">
              <c16:uniqueId val="{00000002-78C5-4C1E-8F82-C15DF782F928}"/>
            </c:ext>
          </c:extLst>
        </c:ser>
        <c:ser>
          <c:idx val="3"/>
          <c:order val="3"/>
          <c:tx>
            <c:strRef>
              <c:f>Table!$Q$5</c:f>
              <c:strCache>
                <c:ptCount val="1"/>
                <c:pt idx="0">
                  <c:v>Declined/Maybe/Neither</c:v>
                </c:pt>
              </c:strCache>
            </c:strRef>
          </c:tx>
          <c:spPr>
            <a:solidFill>
              <a:schemeClr val="accent4"/>
            </a:solidFill>
            <a:ln>
              <a:noFill/>
            </a:ln>
            <a:effectLst/>
            <a:sp3d/>
          </c:spPr>
          <c:invertIfNegative val="0"/>
          <c:cat>
            <c:strRef>
              <c:f>Table!$M$6:$M$9</c:f>
              <c:strCache>
                <c:ptCount val="2"/>
                <c:pt idx="0">
                  <c:v>Q3. If your response is "Yes", would you attribute it to which?</c:v>
                </c:pt>
                <c:pt idx="1">
                  <c:v>Q4. If your response is "No", would you attribute it to which?</c:v>
                </c:pt>
              </c:strCache>
              <c:extLst/>
            </c:strRef>
          </c:cat>
          <c:val>
            <c:numRef>
              <c:f>Table!$Q$6:$Q$8</c:f>
              <c:numCache>
                <c:formatCode>0%</c:formatCode>
                <c:ptCount val="2"/>
                <c:pt idx="0">
                  <c:v>0.8125</c:v>
                </c:pt>
                <c:pt idx="1">
                  <c:v>0.125</c:v>
                </c:pt>
              </c:numCache>
              <c:extLst/>
            </c:numRef>
          </c:val>
          <c:extLst>
            <c:ext xmlns:c16="http://schemas.microsoft.com/office/drawing/2014/chart" uri="{C3380CC4-5D6E-409C-BE32-E72D297353CC}">
              <c16:uniqueId val="{00000003-78C5-4C1E-8F82-C15DF782F928}"/>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ICAS Polling VII: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Table!$N$15</c:f>
              <c:strCache>
                <c:ptCount val="1"/>
                <c:pt idx="0">
                  <c:v>Yes</c:v>
                </c:pt>
              </c:strCache>
            </c:strRef>
          </c:tx>
          <c:spPr>
            <a:solidFill>
              <a:schemeClr val="accent1"/>
            </a:solidFill>
            <a:ln>
              <a:noFill/>
            </a:ln>
            <a:effectLst/>
            <a:sp3d/>
          </c:spPr>
          <c:invertIfNegative val="0"/>
          <c:cat>
            <c:strRef>
              <c:f>Table!$M$14:$M$22</c:f>
              <c:strCache>
                <c:ptCount val="5"/>
                <c:pt idx="0">
                  <c:v>Q7. If your response is "Yes", what would you suppose ought to be a solution?                         </c:v>
                </c:pt>
                <c:pt idx="1">
                  <c:v>Q9. What would you suppose the incumbent COVID-19 Pandemic might impact on the stability concern on the Korean Peninsula? </c:v>
                </c:pt>
                <c:pt idx="2">
                  <c:v>Q10. Would you suppose the COVID-19 Pandemic could destablise the NK government?</c:v>
                </c:pt>
                <c:pt idx="3">
                  <c:v>Q11. Could you forsee a potential terror threat on the Korean Peninsula by rogue actors using Corona virus?</c:v>
                </c:pt>
                <c:pt idx="4">
                  <c:v>Q12. Would you suppose that SK would have gotten so swiftly the $60 billion per six month bilateral currency swap agreement with the US in the absence of the US-SK Alliance?</c:v>
                </c:pt>
              </c:strCache>
            </c:strRef>
          </c:cat>
          <c:val>
            <c:numRef>
              <c:f>Table!$N$14:$N$22</c:f>
              <c:numCache>
                <c:formatCode>0%</c:formatCode>
                <c:ptCount val="5"/>
                <c:pt idx="0">
                  <c:v>9.375E-2</c:v>
                </c:pt>
                <c:pt idx="1">
                  <c:v>0.28125</c:v>
                </c:pt>
                <c:pt idx="2">
                  <c:v>0.5</c:v>
                </c:pt>
                <c:pt idx="3">
                  <c:v>0.40625</c:v>
                </c:pt>
                <c:pt idx="4">
                  <c:v>0.125</c:v>
                </c:pt>
              </c:numCache>
            </c:numRef>
          </c:val>
          <c:extLst>
            <c:ext xmlns:c16="http://schemas.microsoft.com/office/drawing/2014/chart" uri="{C3380CC4-5D6E-409C-BE32-E72D297353CC}">
              <c16:uniqueId val="{00000000-78E2-4D4E-86A1-4D6A0D3BC63D}"/>
            </c:ext>
          </c:extLst>
        </c:ser>
        <c:ser>
          <c:idx val="1"/>
          <c:order val="1"/>
          <c:tx>
            <c:strRef>
              <c:f>Table!$O$13</c:f>
              <c:strCache>
                <c:ptCount val="1"/>
                <c:pt idx="0">
                  <c:v>No</c:v>
                </c:pt>
              </c:strCache>
            </c:strRef>
          </c:tx>
          <c:spPr>
            <a:solidFill>
              <a:schemeClr val="accent2"/>
            </a:solidFill>
            <a:ln>
              <a:noFill/>
            </a:ln>
            <a:effectLst/>
            <a:sp3d/>
          </c:spPr>
          <c:invertIfNegative val="0"/>
          <c:cat>
            <c:strRef>
              <c:f>Table!$M$14:$M$22</c:f>
              <c:strCache>
                <c:ptCount val="5"/>
                <c:pt idx="0">
                  <c:v>Q7. If your response is "Yes", what would you suppose ought to be a solution?                         </c:v>
                </c:pt>
                <c:pt idx="1">
                  <c:v>Q9. What would you suppose the incumbent COVID-19 Pandemic might impact on the stability concern on the Korean Peninsula? </c:v>
                </c:pt>
                <c:pt idx="2">
                  <c:v>Q10. Would you suppose the COVID-19 Pandemic could destablise the NK government?</c:v>
                </c:pt>
                <c:pt idx="3">
                  <c:v>Q11. Could you forsee a potential terror threat on the Korean Peninsula by rogue actors using Corona virus?</c:v>
                </c:pt>
                <c:pt idx="4">
                  <c:v>Q12. Would you suppose that SK would have gotten so swiftly the $60 billion per six month bilateral currency swap agreement with the US in the absence of the US-SK Alliance?</c:v>
                </c:pt>
              </c:strCache>
            </c:strRef>
          </c:cat>
          <c:val>
            <c:numRef>
              <c:f>Table!$O$14:$O$22</c:f>
              <c:numCache>
                <c:formatCode>0%</c:formatCode>
                <c:ptCount val="5"/>
                <c:pt idx="0">
                  <c:v>0.40625</c:v>
                </c:pt>
                <c:pt idx="1">
                  <c:v>0.53125</c:v>
                </c:pt>
                <c:pt idx="2">
                  <c:v>0.40625</c:v>
                </c:pt>
                <c:pt idx="3">
                  <c:v>0.59375</c:v>
                </c:pt>
                <c:pt idx="4">
                  <c:v>0.84375</c:v>
                </c:pt>
              </c:numCache>
            </c:numRef>
          </c:val>
          <c:extLst>
            <c:ext xmlns:c16="http://schemas.microsoft.com/office/drawing/2014/chart" uri="{C3380CC4-5D6E-409C-BE32-E72D297353CC}">
              <c16:uniqueId val="{00000001-78E2-4D4E-86A1-4D6A0D3BC63D}"/>
            </c:ext>
          </c:extLst>
        </c:ser>
        <c:ser>
          <c:idx val="2"/>
          <c:order val="2"/>
          <c:tx>
            <c:strRef>
              <c:f>Table!$P$13</c:f>
              <c:strCache>
                <c:ptCount val="1"/>
                <c:pt idx="0">
                  <c:v>Declined/Maybe/Neither</c:v>
                </c:pt>
              </c:strCache>
            </c:strRef>
          </c:tx>
          <c:spPr>
            <a:solidFill>
              <a:schemeClr val="accent3"/>
            </a:solidFill>
            <a:ln>
              <a:noFill/>
            </a:ln>
            <a:effectLst/>
            <a:sp3d/>
          </c:spPr>
          <c:invertIfNegative val="0"/>
          <c:cat>
            <c:strRef>
              <c:f>Table!$M$14:$M$22</c:f>
              <c:strCache>
                <c:ptCount val="5"/>
                <c:pt idx="0">
                  <c:v>Q7. If your response is "Yes", what would you suppose ought to be a solution?                         </c:v>
                </c:pt>
                <c:pt idx="1">
                  <c:v>Q9. What would you suppose the incumbent COVID-19 Pandemic might impact on the stability concern on the Korean Peninsula? </c:v>
                </c:pt>
                <c:pt idx="2">
                  <c:v>Q10. Would you suppose the COVID-19 Pandemic could destablise the NK government?</c:v>
                </c:pt>
                <c:pt idx="3">
                  <c:v>Q11. Could you forsee a potential terror threat on the Korean Peninsula by rogue actors using Corona virus?</c:v>
                </c:pt>
                <c:pt idx="4">
                  <c:v>Q12. Would you suppose that SK would have gotten so swiftly the $60 billion per six month bilateral currency swap agreement with the US in the absence of the US-SK Alliance?</c:v>
                </c:pt>
              </c:strCache>
            </c:strRef>
          </c:cat>
          <c:val>
            <c:numRef>
              <c:f>Table!$P$14:$P$24</c:f>
              <c:numCache>
                <c:formatCode>0%</c:formatCode>
                <c:ptCount val="5"/>
                <c:pt idx="0">
                  <c:v>0.5</c:v>
                </c:pt>
                <c:pt idx="1">
                  <c:v>0.1875</c:v>
                </c:pt>
                <c:pt idx="2">
                  <c:v>9.375E-2</c:v>
                </c:pt>
                <c:pt idx="3">
                  <c:v>0</c:v>
                </c:pt>
                <c:pt idx="4">
                  <c:v>3.125E-2</c:v>
                </c:pt>
              </c:numCache>
            </c:numRef>
          </c:val>
          <c:extLst>
            <c:ext xmlns:c16="http://schemas.microsoft.com/office/drawing/2014/chart" uri="{C3380CC4-5D6E-409C-BE32-E72D297353CC}">
              <c16:uniqueId val="{00000002-78E2-4D4E-86A1-4D6A0D3BC63D}"/>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c:f>
              <c:strCache>
                <c:ptCount val="1"/>
                <c:pt idx="0">
                  <c:v>Q1. Would you suppose that a phrase of "denuclearisation of the Korean Peninsula" ought to be amended to "denuclearisation of North Korea" in order to more accurately and precisely reflect the original intent and the spirit of resolving the North Korea's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FBD-44B6-BF26-9211F33FFAC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FBD-44B6-BF26-9211F33FFAC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FBD-44B6-BF26-9211F33FFAC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Table!$N$2:$P$2</c:f>
              <c:numCache>
                <c:formatCode>0%</c:formatCode>
                <c:ptCount val="3"/>
                <c:pt idx="0">
                  <c:v>0.6875</c:v>
                </c:pt>
                <c:pt idx="1">
                  <c:v>0.28125</c:v>
                </c:pt>
                <c:pt idx="2">
                  <c:v>3.125E-2</c:v>
                </c:pt>
              </c:numCache>
            </c:numRef>
          </c:val>
          <c:extLst>
            <c:ext xmlns:c16="http://schemas.microsoft.com/office/drawing/2014/chart" uri="{C3380CC4-5D6E-409C-BE32-E72D297353CC}">
              <c16:uniqueId val="{00000006-AFBD-44B6-BF26-9211F33FFACC}"/>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Table!$M$4</c:f>
              <c:strCache>
                <c:ptCount val="1"/>
                <c:pt idx="0">
                  <c:v>Q2. Do you believe that the current state of the US-SK Alliance is stronger than in the previous years?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93D-400A-8DDE-B81AEC1FC61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93D-400A-8DDE-B81AEC1FC61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93D-400A-8DDE-B81AEC1FC61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Table!$N$4:$P$4</c:f>
              <c:numCache>
                <c:formatCode>0%</c:formatCode>
                <c:ptCount val="3"/>
                <c:pt idx="0">
                  <c:v>9.375E-2</c:v>
                </c:pt>
                <c:pt idx="1">
                  <c:v>0.84375</c:v>
                </c:pt>
                <c:pt idx="2">
                  <c:v>6.25E-2</c:v>
                </c:pt>
              </c:numCache>
            </c:numRef>
          </c:val>
          <c:extLst>
            <c:ext xmlns:c16="http://schemas.microsoft.com/office/drawing/2014/chart" uri="{C3380CC4-5D6E-409C-BE32-E72D297353CC}">
              <c16:uniqueId val="{00000006-993D-400A-8DDE-B81AEC1FC619}"/>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Table!$M$6</c:f>
              <c:strCache>
                <c:ptCount val="1"/>
                <c:pt idx="0">
                  <c:v>Q3. If your response is "Yes", would you attribute it to which?</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197-4CF6-AA52-9CC7390627B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197-4CF6-AA52-9CC7390627B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197-4CF6-AA52-9CC7390627B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2197-4CF6-AA52-9CC7390627B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Table!$N$5:$Q$5</c:f>
              <c:strCache>
                <c:ptCount val="4"/>
                <c:pt idx="0">
                  <c:v>Trump</c:v>
                </c:pt>
                <c:pt idx="1">
                  <c:v>Moon</c:v>
                </c:pt>
                <c:pt idx="2">
                  <c:v>Other</c:v>
                </c:pt>
                <c:pt idx="3">
                  <c:v>Declined/Maybe/Neither</c:v>
                </c:pt>
              </c:strCache>
            </c:strRef>
          </c:cat>
          <c:val>
            <c:numRef>
              <c:f>Table!$N$6:$Q$6</c:f>
              <c:numCache>
                <c:formatCode>0%</c:formatCode>
                <c:ptCount val="4"/>
                <c:pt idx="0">
                  <c:v>3.125E-2</c:v>
                </c:pt>
                <c:pt idx="1">
                  <c:v>3.125E-2</c:v>
                </c:pt>
                <c:pt idx="2">
                  <c:v>0.125</c:v>
                </c:pt>
                <c:pt idx="3">
                  <c:v>0.8125</c:v>
                </c:pt>
              </c:numCache>
            </c:numRef>
          </c:val>
          <c:extLst>
            <c:ext xmlns:c16="http://schemas.microsoft.com/office/drawing/2014/chart" uri="{C3380CC4-5D6E-409C-BE32-E72D297353CC}">
              <c16:uniqueId val="{00000008-2197-4CF6-AA52-9CC7390627B9}"/>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Table!$M$8</c:f>
              <c:strCache>
                <c:ptCount val="1"/>
                <c:pt idx="0">
                  <c:v>Q4. If your response is "No", would you attribute it to which?</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A3B-4797-8D9C-65A9EC927E4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A3B-4797-8D9C-65A9EC927E4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A3B-4797-8D9C-65A9EC927E4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A3B-4797-8D9C-65A9EC927E4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Table!$N$5:$Q$5</c:f>
              <c:strCache>
                <c:ptCount val="4"/>
                <c:pt idx="0">
                  <c:v>Trump</c:v>
                </c:pt>
                <c:pt idx="1">
                  <c:v>Moon</c:v>
                </c:pt>
                <c:pt idx="2">
                  <c:v>Other</c:v>
                </c:pt>
                <c:pt idx="3">
                  <c:v>Declined/Maybe/Neither</c:v>
                </c:pt>
              </c:strCache>
            </c:strRef>
          </c:cat>
          <c:val>
            <c:numRef>
              <c:f>Table!$N$8:$Q$8</c:f>
              <c:numCache>
                <c:formatCode>0%</c:formatCode>
                <c:ptCount val="4"/>
                <c:pt idx="0">
                  <c:v>0.25</c:v>
                </c:pt>
                <c:pt idx="1">
                  <c:v>0.28125</c:v>
                </c:pt>
                <c:pt idx="2">
                  <c:v>0.34375</c:v>
                </c:pt>
                <c:pt idx="3">
                  <c:v>0.125</c:v>
                </c:pt>
              </c:numCache>
            </c:numRef>
          </c:val>
          <c:extLst>
            <c:ext xmlns:c16="http://schemas.microsoft.com/office/drawing/2014/chart" uri="{C3380CC4-5D6E-409C-BE32-E72D297353CC}">
              <c16:uniqueId val="{00000008-CA3B-4797-8D9C-65A9EC927E43}"/>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Table!$M$10</c:f>
              <c:strCache>
                <c:ptCount val="1"/>
                <c:pt idx="0">
                  <c:v>Q5. Would you believe that the COVID-19 will hurt the current state of the US-SK Alliance?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41C-4EFB-80F1-1D592AFDAD3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41C-4EFB-80F1-1D592AFDAD3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D41C-4EFB-80F1-1D592AFDAD3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Table!$N$10:$P$10</c:f>
              <c:numCache>
                <c:formatCode>0%</c:formatCode>
                <c:ptCount val="3"/>
                <c:pt idx="0">
                  <c:v>0.125</c:v>
                </c:pt>
                <c:pt idx="1">
                  <c:v>0.78125</c:v>
                </c:pt>
                <c:pt idx="2">
                  <c:v>9.375E-2</c:v>
                </c:pt>
              </c:numCache>
            </c:numRef>
          </c:val>
          <c:extLst>
            <c:ext xmlns:c16="http://schemas.microsoft.com/office/drawing/2014/chart" uri="{C3380CC4-5D6E-409C-BE32-E72D297353CC}">
              <c16:uniqueId val="{00000006-D41C-4EFB-80F1-1D592AFDAD36}"/>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Table!$M$12</c:f>
              <c:strCache>
                <c:ptCount val="1"/>
                <c:pt idx="0">
                  <c:v>Q6. Would you suppose that an apparent impasse of the SMA (Special Measures Agreements) negotiation could initiate an onset of metastacizing into a disengagement of the US forces from SK?</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72B-401F-86BC-6657C27D0A6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72B-401F-86BC-6657C27D0A60}"/>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72B-401F-86BC-6657C27D0A6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Table!$N$3:$P$3</c:f>
              <c:strCache>
                <c:ptCount val="3"/>
                <c:pt idx="0">
                  <c:v>Yes</c:v>
                </c:pt>
                <c:pt idx="1">
                  <c:v>No</c:v>
                </c:pt>
                <c:pt idx="2">
                  <c:v>Declined/Maybe/Neither</c:v>
                </c:pt>
              </c:strCache>
            </c:strRef>
          </c:cat>
          <c:val>
            <c:numRef>
              <c:f>Table!$N$12:$P$12</c:f>
              <c:numCache>
                <c:formatCode>0%</c:formatCode>
                <c:ptCount val="3"/>
                <c:pt idx="0">
                  <c:v>0.59375</c:v>
                </c:pt>
                <c:pt idx="1">
                  <c:v>0.34375</c:v>
                </c:pt>
                <c:pt idx="2">
                  <c:v>6.25E-2</c:v>
                </c:pt>
              </c:numCache>
            </c:numRef>
          </c:val>
          <c:extLst>
            <c:ext xmlns:c16="http://schemas.microsoft.com/office/drawing/2014/chart" uri="{C3380CC4-5D6E-409C-BE32-E72D297353CC}">
              <c16:uniqueId val="{00000006-A72B-401F-86BC-6657C27D0A60}"/>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3.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p:txBody>
          <a:bodyPr/>
          <a:lstStyle/>
          <a:p>
            <a:endParaRPr lang="ko-KR" altLang="en-US"/>
          </a:p>
        </p:txBody>
      </p:sp>
      <p:sp>
        <p:nvSpPr>
          <p:cNvPr id="3" name="Subtitle 2">
            <a:extLst>
              <a:ext uri="{FF2B5EF4-FFF2-40B4-BE49-F238E27FC236}">
                <a16:creationId xmlns:a16="http://schemas.microsoft.com/office/drawing/2014/main" id="{ECCCB6BB-40DF-4CAD-B331-38E54F54EC9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92E4DD5C-BEC4-43F5-B1B4-745ECBB3FABE}"/>
              </a:ext>
            </a:extLst>
          </p:cNvPr>
          <p:cNvGraphicFramePr>
            <a:graphicFrameLocks/>
          </p:cNvGraphicFramePr>
          <p:nvPr>
            <p:extLst>
              <p:ext uri="{D42A27DB-BD31-4B8C-83A1-F6EECF244321}">
                <p14:modId xmlns:p14="http://schemas.microsoft.com/office/powerpoint/2010/main" val="1947027137"/>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926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B3A2BAD-AD72-4EE1-A91E-AAC6CB7C9A05}"/>
              </a:ext>
            </a:extLst>
          </p:cNvPr>
          <p:cNvGraphicFramePr>
            <a:graphicFrameLocks/>
          </p:cNvGraphicFramePr>
          <p:nvPr>
            <p:extLst>
              <p:ext uri="{D42A27DB-BD31-4B8C-83A1-F6EECF244321}">
                <p14:modId xmlns:p14="http://schemas.microsoft.com/office/powerpoint/2010/main" val="3677188994"/>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1413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2099F9C-ED12-4FCD-8A38-D1E38EA793E4}"/>
              </a:ext>
            </a:extLst>
          </p:cNvPr>
          <p:cNvGraphicFramePr>
            <a:graphicFrameLocks/>
          </p:cNvGraphicFramePr>
          <p:nvPr>
            <p:extLst>
              <p:ext uri="{D42A27DB-BD31-4B8C-83A1-F6EECF244321}">
                <p14:modId xmlns:p14="http://schemas.microsoft.com/office/powerpoint/2010/main" val="3325833562"/>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8870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17805FF7-BA90-41B7-B213-244F55DDDA2F}"/>
              </a:ext>
            </a:extLst>
          </p:cNvPr>
          <p:cNvGraphicFramePr>
            <a:graphicFrameLocks/>
          </p:cNvGraphicFramePr>
          <p:nvPr>
            <p:extLst>
              <p:ext uri="{D42A27DB-BD31-4B8C-83A1-F6EECF244321}">
                <p14:modId xmlns:p14="http://schemas.microsoft.com/office/powerpoint/2010/main" val="551547943"/>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64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E0CA5A0-72C9-4380-B2A9-62A1319058F2}"/>
              </a:ext>
            </a:extLst>
          </p:cNvPr>
          <p:cNvGraphicFramePr>
            <a:graphicFrameLocks/>
          </p:cNvGraphicFramePr>
          <p:nvPr>
            <p:extLst>
              <p:ext uri="{D42A27DB-BD31-4B8C-83A1-F6EECF244321}">
                <p14:modId xmlns:p14="http://schemas.microsoft.com/office/powerpoint/2010/main" val="232964548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6840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A9D517D-8527-4B61-A1F0-5C139457A149}"/>
              </a:ext>
            </a:extLst>
          </p:cNvPr>
          <p:cNvGraphicFramePr>
            <a:graphicFrameLocks/>
          </p:cNvGraphicFramePr>
          <p:nvPr>
            <p:extLst>
              <p:ext uri="{D42A27DB-BD31-4B8C-83A1-F6EECF244321}">
                <p14:modId xmlns:p14="http://schemas.microsoft.com/office/powerpoint/2010/main" val="1412291738"/>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120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875C1AC-C609-446E-8154-2CBBCD5E8416}"/>
              </a:ext>
            </a:extLst>
          </p:cNvPr>
          <p:cNvGraphicFramePr>
            <a:graphicFrameLocks/>
          </p:cNvGraphicFramePr>
          <p:nvPr>
            <p:extLst>
              <p:ext uri="{D42A27DB-BD31-4B8C-83A1-F6EECF244321}">
                <p14:modId xmlns:p14="http://schemas.microsoft.com/office/powerpoint/2010/main" val="2536116169"/>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A4DF309-5239-4155-994A-08DABEE6937B}"/>
              </a:ext>
            </a:extLst>
          </p:cNvPr>
          <p:cNvGraphicFramePr>
            <a:graphicFrameLocks/>
          </p:cNvGraphicFramePr>
          <p:nvPr>
            <p:extLst>
              <p:ext uri="{D42A27DB-BD31-4B8C-83A1-F6EECF244321}">
                <p14:modId xmlns:p14="http://schemas.microsoft.com/office/powerpoint/2010/main" val="3506453418"/>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755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3D4E31CE-C70A-49BA-8F41-A18EBC2DEF84}"/>
              </a:ext>
            </a:extLst>
          </p:cNvPr>
          <p:cNvGraphicFramePr>
            <a:graphicFrameLocks/>
          </p:cNvGraphicFramePr>
          <p:nvPr>
            <p:extLst>
              <p:ext uri="{D42A27DB-BD31-4B8C-83A1-F6EECF244321}">
                <p14:modId xmlns:p14="http://schemas.microsoft.com/office/powerpoint/2010/main" val="348735854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258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E3F8BBF9-0943-4771-88BA-29DAD090978C}"/>
              </a:ext>
            </a:extLst>
          </p:cNvPr>
          <p:cNvGraphicFramePr>
            <a:graphicFrameLocks/>
          </p:cNvGraphicFramePr>
          <p:nvPr>
            <p:extLst>
              <p:ext uri="{D42A27DB-BD31-4B8C-83A1-F6EECF244321}">
                <p14:modId xmlns:p14="http://schemas.microsoft.com/office/powerpoint/2010/main" val="612071049"/>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7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6826085-F9A4-431D-8AD5-2F970D0A4F3A}"/>
              </a:ext>
            </a:extLst>
          </p:cNvPr>
          <p:cNvGraphicFramePr>
            <a:graphicFrameLocks/>
          </p:cNvGraphicFramePr>
          <p:nvPr>
            <p:extLst>
              <p:ext uri="{D42A27DB-BD31-4B8C-83A1-F6EECF244321}">
                <p14:modId xmlns:p14="http://schemas.microsoft.com/office/powerpoint/2010/main" val="2619490602"/>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97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0511A77-FEE7-4931-BB58-989D536A71CE}"/>
              </a:ext>
            </a:extLst>
          </p:cNvPr>
          <p:cNvGraphicFramePr>
            <a:graphicFrameLocks/>
          </p:cNvGraphicFramePr>
          <p:nvPr>
            <p:extLst>
              <p:ext uri="{D42A27DB-BD31-4B8C-83A1-F6EECF244321}">
                <p14:modId xmlns:p14="http://schemas.microsoft.com/office/powerpoint/2010/main" val="1554695781"/>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122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57131F2-8215-492F-A595-53C137204E60}"/>
              </a:ext>
            </a:extLst>
          </p:cNvPr>
          <p:cNvGraphicFramePr>
            <a:graphicFrameLocks/>
          </p:cNvGraphicFramePr>
          <p:nvPr>
            <p:extLst>
              <p:ext uri="{D42A27DB-BD31-4B8C-83A1-F6EECF244321}">
                <p14:modId xmlns:p14="http://schemas.microsoft.com/office/powerpoint/2010/main" val="1673464389"/>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777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92A65D8-4A69-475A-B454-1CBCFE376579}"/>
              </a:ext>
            </a:extLst>
          </p:cNvPr>
          <p:cNvGraphicFramePr>
            <a:graphicFrameLocks/>
          </p:cNvGraphicFramePr>
          <p:nvPr>
            <p:extLst>
              <p:ext uri="{D42A27DB-BD31-4B8C-83A1-F6EECF244321}">
                <p14:modId xmlns:p14="http://schemas.microsoft.com/office/powerpoint/2010/main" val="1745713449"/>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5946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64</Words>
  <Application>Microsoft Office PowerPoint</Application>
  <PresentationFormat>와이드스크린</PresentationFormat>
  <Paragraphs>20</Paragraphs>
  <Slides>15</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15</vt:i4>
      </vt:variant>
    </vt:vector>
  </HeadingPairs>
  <TitlesOfParts>
    <vt:vector size="18" baseType="lpstr">
      <vt:lpstr>맑은 고딕</vt:lpstr>
      <vt:lpstr>Arial</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Jang</dc:creator>
  <cp:lastModifiedBy>Ryan Jang</cp:lastModifiedBy>
  <cp:revision>13</cp:revision>
  <dcterms:created xsi:type="dcterms:W3CDTF">2019-02-24T21:48:29Z</dcterms:created>
  <dcterms:modified xsi:type="dcterms:W3CDTF">2020-08-25T18:40:06Z</dcterms:modified>
</cp:coreProperties>
</file>