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95" r:id="rId4"/>
    <p:sldId id="296" r:id="rId5"/>
    <p:sldId id="276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821" autoAdjust="0"/>
    <p:restoredTop sz="94660"/>
  </p:normalViewPr>
  <p:slideViewPr>
    <p:cSldViewPr snapToGrid="0">
      <p:cViewPr varScale="1">
        <p:scale>
          <a:sx n="152" d="100"/>
          <a:sy n="152" d="100"/>
        </p:scale>
        <p:origin x="156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ango\Desktop\ICAS\ICAS%20Polling\ICAS%20Polling%20XVII\Polling%20XVII%20-%20Questionaire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Mango\Desktop\ICAS\ICAS%20Polling\ICAS%20Polling%20XVII\Polling%20XVII%20-%20Questionaire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Mango\Desktop\ICAS\ICAS%20Polling\ICAS%20Polling%20XVII\Polling%20XVII%20-%20Questionaire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Mango\Desktop\ICAS\ICAS%20Polling\ICAS%20Polling%20XVII\Polling%20XVII%20-%20Questionai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ICAS Polling XVII: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520539334463557E-2"/>
          <c:y val="7.7168401048656687E-2"/>
          <c:w val="0.92898716028200523"/>
          <c:h val="0.614515399674301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Table!$N$1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(Table!$M$2,Table!$M$4,Table!$M$6)</c:f>
              <c:strCache>
                <c:ptCount val="3"/>
                <c:pt idx="0">
                  <c:v>1.        Do you believe that Washington's extended nuclear deterrence capability over the SK security is limitless?</c:v>
                </c:pt>
                <c:pt idx="1">
                  <c:v>2.       Do you believe that SK has a plan to win a war with NK?</c:v>
                </c:pt>
                <c:pt idx="2">
                  <c:v>3.      Do you believe that China may have more influence over NK in solving NK's nuke issue than the US may have over SK in defending SK?</c:v>
                </c:pt>
              </c:strCache>
            </c:strRef>
          </c:cat>
          <c:val>
            <c:numRef>
              <c:f>(Table!$N$2,Table!$N$4,Table!$N$6)</c:f>
              <c:numCache>
                <c:formatCode>0.0%</c:formatCode>
                <c:ptCount val="3"/>
                <c:pt idx="0">
                  <c:v>0.17307692307692307</c:v>
                </c:pt>
                <c:pt idx="1">
                  <c:v>0.5</c:v>
                </c:pt>
                <c:pt idx="2">
                  <c:v>0.48076923076923078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CB-431B-8C96-1FB103319DEE}"/>
            </c:ext>
          </c:extLst>
        </c:ser>
        <c:ser>
          <c:idx val="1"/>
          <c:order val="1"/>
          <c:tx>
            <c:strRef>
              <c:f>Table!$O$1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(Table!$M$2,Table!$M$4,Table!$M$6)</c:f>
              <c:strCache>
                <c:ptCount val="3"/>
                <c:pt idx="0">
                  <c:v>1.        Do you believe that Washington's extended nuclear deterrence capability over the SK security is limitless?</c:v>
                </c:pt>
                <c:pt idx="1">
                  <c:v>2.       Do you believe that SK has a plan to win a war with NK?</c:v>
                </c:pt>
                <c:pt idx="2">
                  <c:v>3.      Do you believe that China may have more influence over NK in solving NK's nuke issue than the US may have over SK in defending SK?</c:v>
                </c:pt>
              </c:strCache>
            </c:strRef>
          </c:cat>
          <c:val>
            <c:numRef>
              <c:f>(Table!$O$2,Table!$O$4,Table!$O$6)</c:f>
              <c:numCache>
                <c:formatCode>0.0%</c:formatCode>
                <c:ptCount val="3"/>
                <c:pt idx="0">
                  <c:v>0.82692307692307687</c:v>
                </c:pt>
                <c:pt idx="1">
                  <c:v>0.44230769230769229</c:v>
                </c:pt>
                <c:pt idx="2">
                  <c:v>0.48076923076923078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CB-431B-8C96-1FB103319DEE}"/>
            </c:ext>
          </c:extLst>
        </c:ser>
        <c:ser>
          <c:idx val="2"/>
          <c:order val="2"/>
          <c:tx>
            <c:strRef>
              <c:f>Table!$P$1</c:f>
              <c:strCache>
                <c:ptCount val="1"/>
                <c:pt idx="0">
                  <c:v>Declined/Maybe/Neither</c:v>
                </c:pt>
              </c:strCache>
            </c:strRef>
          </c:tx>
          <c:invertIfNegative val="0"/>
          <c:cat>
            <c:strRef>
              <c:f>(Table!$M$2,Table!$M$4,Table!$M$6)</c:f>
              <c:strCache>
                <c:ptCount val="3"/>
                <c:pt idx="0">
                  <c:v>1.        Do you believe that Washington's extended nuclear deterrence capability over the SK security is limitless?</c:v>
                </c:pt>
                <c:pt idx="1">
                  <c:v>2.       Do you believe that SK has a plan to win a war with NK?</c:v>
                </c:pt>
                <c:pt idx="2">
                  <c:v>3.      Do you believe that China may have more influence over NK in solving NK's nuke issue than the US may have over SK in defending SK?</c:v>
                </c:pt>
              </c:strCache>
            </c:strRef>
          </c:cat>
          <c:val>
            <c:numRef>
              <c:f>(Table!$P$2,Table!$P$4,Table!$P$6)</c:f>
              <c:numCache>
                <c:formatCode>0.0%</c:formatCode>
                <c:ptCount val="3"/>
                <c:pt idx="0">
                  <c:v>0</c:v>
                </c:pt>
                <c:pt idx="1">
                  <c:v>5.7692307692307696E-2</c:v>
                </c:pt>
                <c:pt idx="2">
                  <c:v>3.8461538461538464E-2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CB-431B-8C96-1FB103319D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vert="horz" wrap="square" anchor="t" anchorCtr="0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72704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0"/>
    <c:dispBlanksAs val="zero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ICAS Polling XVII: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520539334463557E-2"/>
          <c:y val="7.7168401048656687E-2"/>
          <c:w val="0.92898716028200523"/>
          <c:h val="0.717899881973336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Table!$N$7</c:f>
              <c:strCache>
                <c:ptCount val="1"/>
                <c:pt idx="0">
                  <c:v>Sanction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Table!$M$8</c:f>
              <c:strCache>
                <c:ptCount val="1"/>
                <c:pt idx="0">
                  <c:v>4.      Which do you believe hurts the NK people more?</c:v>
                </c:pt>
              </c:strCache>
            </c:strRef>
          </c:cat>
          <c:val>
            <c:numRef>
              <c:f>Table!$N$8</c:f>
              <c:numCache>
                <c:formatCode>0.0%</c:formatCode>
                <c:ptCount val="1"/>
                <c:pt idx="0">
                  <c:v>0.13461538461538461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3E-4238-BF1F-6EBAC799D0C0}"/>
            </c:ext>
          </c:extLst>
        </c:ser>
        <c:ser>
          <c:idx val="1"/>
          <c:order val="1"/>
          <c:tx>
            <c:strRef>
              <c:f>Table!$O$7</c:f>
              <c:strCache>
                <c:ptCount val="1"/>
                <c:pt idx="0">
                  <c:v>Kim Regime's Policy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Table!$M$8</c:f>
              <c:strCache>
                <c:ptCount val="1"/>
                <c:pt idx="0">
                  <c:v>4.      Which do you believe hurts the NK people more?</c:v>
                </c:pt>
              </c:strCache>
            </c:strRef>
          </c:cat>
          <c:val>
            <c:numRef>
              <c:f>Table!$O$8</c:f>
              <c:numCache>
                <c:formatCode>0.0%</c:formatCode>
                <c:ptCount val="1"/>
                <c:pt idx="0">
                  <c:v>0.86538461538461542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3E-4238-BF1F-6EBAC799D0C0}"/>
            </c:ext>
          </c:extLst>
        </c:ser>
        <c:ser>
          <c:idx val="2"/>
          <c:order val="2"/>
          <c:tx>
            <c:strRef>
              <c:f>Table!$P$9</c:f>
              <c:strCache>
                <c:ptCount val="1"/>
                <c:pt idx="0">
                  <c:v>Declined/Maybe/Neither</c:v>
                </c:pt>
              </c:strCache>
            </c:strRef>
          </c:tx>
          <c:invertIfNegative val="0"/>
          <c:cat>
            <c:strRef>
              <c:f>Table!$M$8</c:f>
              <c:strCache>
                <c:ptCount val="1"/>
                <c:pt idx="0">
                  <c:v>4.      Which do you believe hurts the NK people more?</c:v>
                </c:pt>
              </c:strCache>
            </c:strRef>
          </c:cat>
          <c:val>
            <c:numRef>
              <c:f>Table!$P$8</c:f>
              <c:numCache>
                <c:formatCode>0.0%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3E-4238-BF1F-6EBAC799D0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72704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0"/>
    <c:dispBlanksAs val="zero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ICAS Polling XVII: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520539334463557E-2"/>
          <c:y val="7.7168401048656687E-2"/>
          <c:w val="0.92898716028200523"/>
          <c:h val="0.717899881973336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Table!$N$15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(Table!$M$10,Table!$M$12,Table!$M$14)</c:f>
              <c:strCache>
                <c:ptCount val="3"/>
                <c:pt idx="0">
                  <c:v>5-1. M B Lee</c:v>
                </c:pt>
                <c:pt idx="1">
                  <c:v>5-2. G H Park</c:v>
                </c:pt>
                <c:pt idx="2">
                  <c:v>5-3. J Y Lee</c:v>
                </c:pt>
              </c:strCache>
            </c:strRef>
          </c:cat>
          <c:val>
            <c:numRef>
              <c:f>(Table!$N$10,Table!$N$12,Table!$N$14)</c:f>
              <c:numCache>
                <c:formatCode>0.0%</c:formatCode>
                <c:ptCount val="3"/>
                <c:pt idx="0">
                  <c:v>0.57692307692307687</c:v>
                </c:pt>
                <c:pt idx="1">
                  <c:v>0.61538461538461542</c:v>
                </c:pt>
                <c:pt idx="2">
                  <c:v>0.46153846153846156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FF-47A3-8F47-C1236A29D30C}"/>
            </c:ext>
          </c:extLst>
        </c:ser>
        <c:ser>
          <c:idx val="1"/>
          <c:order val="1"/>
          <c:tx>
            <c:strRef>
              <c:f>Table!$O$9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(Table!$M$10,Table!$M$12,Table!$M$14)</c:f>
              <c:strCache>
                <c:ptCount val="3"/>
                <c:pt idx="0">
                  <c:v>5-1. M B Lee</c:v>
                </c:pt>
                <c:pt idx="1">
                  <c:v>5-2. G H Park</c:v>
                </c:pt>
                <c:pt idx="2">
                  <c:v>5-3. J Y Lee</c:v>
                </c:pt>
              </c:strCache>
            </c:strRef>
          </c:cat>
          <c:val>
            <c:numRef>
              <c:f>(Table!$O$10,Table!$O$12,Table!$O$14)</c:f>
              <c:numCache>
                <c:formatCode>0.0%</c:formatCode>
                <c:ptCount val="3"/>
                <c:pt idx="0">
                  <c:v>0.19230769230769232</c:v>
                </c:pt>
                <c:pt idx="1">
                  <c:v>0.19230769230769232</c:v>
                </c:pt>
                <c:pt idx="2">
                  <c:v>0.32692307692307693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FF-47A3-8F47-C1236A29D30C}"/>
            </c:ext>
          </c:extLst>
        </c:ser>
        <c:ser>
          <c:idx val="2"/>
          <c:order val="2"/>
          <c:tx>
            <c:strRef>
              <c:f>Table!$P$9</c:f>
              <c:strCache>
                <c:ptCount val="1"/>
                <c:pt idx="0">
                  <c:v>Declined/Maybe/Neither</c:v>
                </c:pt>
              </c:strCache>
            </c:strRef>
          </c:tx>
          <c:invertIfNegative val="0"/>
          <c:cat>
            <c:strRef>
              <c:f>(Table!$M$10,Table!$M$12,Table!$M$14)</c:f>
              <c:strCache>
                <c:ptCount val="3"/>
                <c:pt idx="0">
                  <c:v>5-1. M B Lee</c:v>
                </c:pt>
                <c:pt idx="1">
                  <c:v>5-2. G H Park</c:v>
                </c:pt>
                <c:pt idx="2">
                  <c:v>5-3. J Y Lee</c:v>
                </c:pt>
              </c:strCache>
            </c:strRef>
          </c:cat>
          <c:val>
            <c:numRef>
              <c:f>(Table!$P$10,Table!$P$12,Table!$P$14)</c:f>
              <c:numCache>
                <c:formatCode>0.0%</c:formatCode>
                <c:ptCount val="3"/>
                <c:pt idx="0">
                  <c:v>0.23076923076923078</c:v>
                </c:pt>
                <c:pt idx="1">
                  <c:v>0.19230769230769232</c:v>
                </c:pt>
                <c:pt idx="2">
                  <c:v>0.21153846153846154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FF-47A3-8F47-C1236A29D3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72704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0"/>
    <c:dispBlanksAs val="zero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ICAS Polling XVII: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520539334463557E-2"/>
          <c:y val="8.7414546541502339E-2"/>
          <c:w val="0.92898716028200523"/>
          <c:h val="0.57981928865126442"/>
        </c:manualLayout>
      </c:layout>
      <c:bar3DChart>
        <c:barDir val="col"/>
        <c:grouping val="clustered"/>
        <c:varyColors val="0"/>
        <c:ser>
          <c:idx val="3"/>
          <c:order val="0"/>
          <c:tx>
            <c:strRef>
              <c:f>Table!$N$15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(Table!$M$16,Table!$M$18,Table!$M$20,Table!$M$22,Table!$M$24)</c:f>
              <c:strCache>
                <c:ptCount val="5"/>
                <c:pt idx="0">
                  <c:v>6.     Do you believe that a declaration of end of the Korean War will enhance the security of SK?</c:v>
                </c:pt>
                <c:pt idx="1">
                  <c:v>7.    Do you believe that the Kim regime may have successfully developed a military deterrence capability in the Korean Peninsula?                             </c:v>
                </c:pt>
                <c:pt idx="2">
                  <c:v>8.    Do you believe that there will be a just and durable military solution to settle the Korean conflict between SK and NK?      </c:v>
                </c:pt>
                <c:pt idx="3">
                  <c:v>9.    Do you believe that there will be a just and durable diplomatic solution to settle the Korean conflict between SK and NK?      </c:v>
                </c:pt>
                <c:pt idx="4">
                  <c:v>10.   Do you believe that the NK's nuke Issues would be solvable to the satisfaction of Washington?                             </c:v>
                </c:pt>
              </c:strCache>
            </c:strRef>
          </c:cat>
          <c:val>
            <c:numRef>
              <c:f>(Table!$N$16,Table!$N$18,Table!$N$20,Table!$N$22,Table!$N$24)</c:f>
              <c:numCache>
                <c:formatCode>0.0%</c:formatCode>
                <c:ptCount val="5"/>
                <c:pt idx="0">
                  <c:v>0.30769230769230771</c:v>
                </c:pt>
                <c:pt idx="1">
                  <c:v>0.63461538461538458</c:v>
                </c:pt>
                <c:pt idx="2">
                  <c:v>0.38461538461538464</c:v>
                </c:pt>
                <c:pt idx="3">
                  <c:v>0.5</c:v>
                </c:pt>
                <c:pt idx="4">
                  <c:v>0.30769230769230771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09-4C61-B079-06C510656C22}"/>
            </c:ext>
          </c:extLst>
        </c:ser>
        <c:ser>
          <c:idx val="4"/>
          <c:order val="1"/>
          <c:tx>
            <c:strRef>
              <c:f>Table!$O$3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(Table!$M$16,Table!$M$18,Table!$M$20,Table!$M$22,Table!$M$24)</c:f>
              <c:strCache>
                <c:ptCount val="5"/>
                <c:pt idx="0">
                  <c:v>6.     Do you believe that a declaration of end of the Korean War will enhance the security of SK?</c:v>
                </c:pt>
                <c:pt idx="1">
                  <c:v>7.    Do you believe that the Kim regime may have successfully developed a military deterrence capability in the Korean Peninsula?                             </c:v>
                </c:pt>
                <c:pt idx="2">
                  <c:v>8.    Do you believe that there will be a just and durable military solution to settle the Korean conflict between SK and NK?      </c:v>
                </c:pt>
                <c:pt idx="3">
                  <c:v>9.    Do you believe that there will be a just and durable diplomatic solution to settle the Korean conflict between SK and NK?      </c:v>
                </c:pt>
                <c:pt idx="4">
                  <c:v>10.   Do you believe that the NK's nuke Issues would be solvable to the satisfaction of Washington?                             </c:v>
                </c:pt>
              </c:strCache>
            </c:strRef>
          </c:cat>
          <c:val>
            <c:numRef>
              <c:f>(Table!$O$16,Table!$O$18,Table!$O$20,Table!$O$22,Table!$O$24)</c:f>
              <c:numCache>
                <c:formatCode>0.0%</c:formatCode>
                <c:ptCount val="5"/>
                <c:pt idx="0">
                  <c:v>0.67307692307692313</c:v>
                </c:pt>
                <c:pt idx="1">
                  <c:v>0.30769230769230771</c:v>
                </c:pt>
                <c:pt idx="2">
                  <c:v>0.5</c:v>
                </c:pt>
                <c:pt idx="3">
                  <c:v>0.42307692307692307</c:v>
                </c:pt>
                <c:pt idx="4">
                  <c:v>0.67307692307692313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09-4C61-B079-06C510656C22}"/>
            </c:ext>
          </c:extLst>
        </c:ser>
        <c:ser>
          <c:idx val="5"/>
          <c:order val="2"/>
          <c:tx>
            <c:strRef>
              <c:f>Table!$P$3</c:f>
              <c:strCache>
                <c:ptCount val="1"/>
                <c:pt idx="0">
                  <c:v>Declined/Maybe/Neither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(Table!$M$16,Table!$M$18,Table!$M$20,Table!$M$22,Table!$M$24)</c:f>
              <c:strCache>
                <c:ptCount val="5"/>
                <c:pt idx="0">
                  <c:v>6.     Do you believe that a declaration of end of the Korean War will enhance the security of SK?</c:v>
                </c:pt>
                <c:pt idx="1">
                  <c:v>7.    Do you believe that the Kim regime may have successfully developed a military deterrence capability in the Korean Peninsula?                             </c:v>
                </c:pt>
                <c:pt idx="2">
                  <c:v>8.    Do you believe that there will be a just and durable military solution to settle the Korean conflict between SK and NK?      </c:v>
                </c:pt>
                <c:pt idx="3">
                  <c:v>9.    Do you believe that there will be a just and durable diplomatic solution to settle the Korean conflict between SK and NK?      </c:v>
                </c:pt>
                <c:pt idx="4">
                  <c:v>10.   Do you believe that the NK's nuke Issues would be solvable to the satisfaction of Washington?                             </c:v>
                </c:pt>
              </c:strCache>
            </c:strRef>
          </c:cat>
          <c:val>
            <c:numRef>
              <c:f>(Table!$P$16,Table!$P$18,Table!$P$20,Table!$P$22,Table!$P$24)</c:f>
              <c:numCache>
                <c:formatCode>0.0%</c:formatCode>
                <c:ptCount val="5"/>
                <c:pt idx="0">
                  <c:v>1.9230769230769232E-2</c:v>
                </c:pt>
                <c:pt idx="1">
                  <c:v>5.7692307692307696E-2</c:v>
                </c:pt>
                <c:pt idx="2">
                  <c:v>0.11538461538461539</c:v>
                </c:pt>
                <c:pt idx="3">
                  <c:v>7.6923076923076927E-2</c:v>
                </c:pt>
                <c:pt idx="4">
                  <c:v>1.9230769230769232E-2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09-4C61-B079-06C510656C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vert="horz" wrap="square" anchor="b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72704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0"/>
    <c:dispBlanksAs val="zero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3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3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0.17327</cdr:x>
      <cdr:y>0.13064</cdr:y>
    </cdr:from>
    <cdr:to>
      <cdr:x>0.61247</cdr:x>
      <cdr:y>0.28433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A6404BAD-C0FC-4196-8D7C-E888C3CC88F6}"/>
            </a:ext>
          </a:extLst>
        </cdr:cNvPr>
        <cdr:cNvSpPr txBox="1"/>
      </cdr:nvSpPr>
      <cdr:spPr>
        <a:xfrm xmlns:a="http://schemas.openxmlformats.org/drawingml/2006/main">
          <a:off x="1228725" y="647700"/>
          <a:ext cx="3114675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3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0.17327</cdr:x>
      <cdr:y>0.13064</cdr:y>
    </cdr:from>
    <cdr:to>
      <cdr:x>0.61247</cdr:x>
      <cdr:y>0.28433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A6404BAD-C0FC-4196-8D7C-E888C3CC88F6}"/>
            </a:ext>
          </a:extLst>
        </cdr:cNvPr>
        <cdr:cNvSpPr txBox="1"/>
      </cdr:nvSpPr>
      <cdr:spPr>
        <a:xfrm xmlns:a="http://schemas.openxmlformats.org/drawingml/2006/main">
          <a:off x="1228725" y="647700"/>
          <a:ext cx="3114675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0.19879</cdr:x>
      <cdr:y>0.10758</cdr:y>
    </cdr:from>
    <cdr:to>
      <cdr:x>0.91065</cdr:x>
      <cdr:y>0.29394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23901FE3-9E66-48F0-B7A5-CA51DA346F15}"/>
            </a:ext>
          </a:extLst>
        </cdr:cNvPr>
        <cdr:cNvSpPr txBox="1"/>
      </cdr:nvSpPr>
      <cdr:spPr>
        <a:xfrm xmlns:a="http://schemas.openxmlformats.org/drawingml/2006/main">
          <a:off x="1409700" y="533400"/>
          <a:ext cx="5048250" cy="9239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dirty="0">
              <a:effectLst/>
              <a:latin typeface="Calibri Light" panose="020F0302020204030204" pitchFamily="34" charset="0"/>
              <a:cs typeface="Calibri Light" panose="020F0302020204030204" pitchFamily="34" charset="0"/>
            </a:rPr>
            <a:t>5.     Do you believe that President Moon ought to consider pardoning the two former Presidents, M B Lee and G H Park, and a business man J Y Lee, Chairman of Samsung Group?</a:t>
          </a:r>
          <a:endParaRPr lang="en-US" dirty="0">
            <a:latin typeface="Calibri Light" panose="020F0302020204030204" pitchFamily="34" charset="0"/>
            <a:cs typeface="Calibri Light" panose="020F0302020204030204" pitchFamily="34" charset="0"/>
          </a:endParaRPr>
        </a:p>
        <a:p xmlns:a="http://schemas.openxmlformats.org/drawingml/2006/main">
          <a:endParaRPr lang="en-US" sz="1100" dirty="0">
            <a:latin typeface="Calibri Light" panose="020F0302020204030204" pitchFamily="34" charset="0"/>
            <a:cs typeface="Calibri Light" panose="020F0302020204030204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3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84520-1B3D-4E03-ABA7-ADDCC8CCD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36F595-E992-4835-B827-E5E77F9AE8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13397-CB3B-4A54-962E-976FC0092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2021-08-09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DBB8B-8132-43C1-A168-2B21E6E7C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2805A-D811-43D1-9B74-8994B2F3B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733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138F1-5746-4078-B077-C51ABD793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EC4A0B-1C5F-401D-9AFF-CE02B5E3C7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7D5EE-2DEA-4DDB-AF26-9CCC31112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2021-08-09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CD3B7-BC32-416F-9577-18A4BFA6A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D2C21-F3B5-4917-B336-FD142F3E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7446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4C6EBA-996E-414C-9036-040489BB3F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FB8B6D-5C87-4194-9B59-D113DE1EF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CA100-791A-40F5-90C9-C90E4DAE1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2021-08-09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B42DF-A7A4-4318-ADE0-27661BCCF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412C4-D887-40EE-B6AD-E3CB9FA21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264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37E23-4B1A-4EA1-9845-5D77B6DAC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3CA1C-F4D7-412B-A347-13C84DED6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9ED9A-C2FB-4683-ADCC-E6FAE6B31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2021-08-09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77BD1-B047-4B3B-865F-C8FAB6DCF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CF07C-DFC5-4F72-9809-9C4CF145A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630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BFACF-413F-4BF6-BD30-95B870926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18723A-BDF5-425E-9D72-80AA735AA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ABC0A-E909-4044-BA58-22B2CEB68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2021-08-09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928FC-8D2A-4284-994C-552104B3F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8AADA-3AEB-4415-B542-27C161821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8430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DA564-4800-4E05-B172-CE955AE7A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E259D-132C-4448-A377-6619329A9F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53CD3-855D-4D5A-A5C6-F00E14D89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159EB-AC35-42BC-AEF4-452C91A05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2021-08-09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26C439-9F3F-4389-9A71-6B2A4FAB7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A6F9B9-5272-4F05-B30F-D59813579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410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30952-1CC8-4FB3-992C-D431D823B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31E88-4CAA-49EE-B6B5-4D5B07BA0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8FAFC-9D36-45FC-BC65-1BB3EB92A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88F3EF-E4D3-4561-86F3-139AF53FB0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9C0104-E321-4C27-946C-D158EA5BA8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427287-497B-4B40-BF28-B41E079F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2021-08-09</a:t>
            </a:fld>
            <a:endParaRPr lang="ko-K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D20F2D-7238-4667-80A1-2A9CC9F43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A3486-17C6-4E87-993A-03138DBE9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0453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D2A8C-15B7-45C4-910A-059221CAE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AF70E6-280F-4C2A-824C-65117B11B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2021-08-09</a:t>
            </a:fld>
            <a:endParaRPr lang="ko-K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0950B8-A11D-4D25-A9F3-24F79F13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783025-9229-4DE3-A4C8-6C6E8695D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129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B9A4ED-4C2D-4AD4-BD68-37A8EC58D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2021-08-09</a:t>
            </a:fld>
            <a:endParaRPr lang="ko-K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BCCF1C-76BD-4F89-98F8-0516A7753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432DB-63FF-40CA-930A-7AE3BE4BC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864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94876-A8F2-498B-A265-188C6757C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CE0BC-2E20-4B4C-BD0E-C033D32A5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CF70AE-CCEC-412B-B69C-52CE93B923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7E03BF-7F59-4CA9-AC56-2308299A2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2021-08-09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6570C8-E79B-475A-A227-E130A8652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4A3E57-1317-4B5C-BA5A-FFD2EA4E7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485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7658E-26FF-48E1-A8EC-A079A5E24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9D7106-7712-4557-96EF-3095D355A0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EB53D-EFF1-4E9D-9D10-9FEA3B6A7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D2786-D3D9-42AD-80A5-00BB0E2A9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2021-08-09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44A534-2483-487C-9A51-D7FC3C927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BDF51E-2C26-4711-A71E-8304E15E7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849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3DA4EB-A743-4451-8A19-091AC68BB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96F7A-25AA-4138-A1B1-029D3024C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1871B-B574-48C6-ABB2-8F1F9E769A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D4DCB-4D8F-4801-8F28-0DC93F2ABF00}" type="datetimeFigureOut">
              <a:rPr lang="ko-KR" altLang="en-US" smtClean="0"/>
              <a:t>2021-08-09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4E046-1AFD-4046-9144-BC7FC81F3A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119F1-46CB-4DC5-B525-CC7F66EEAA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072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83943-EB09-4B03-A43D-FE7983344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 anchor="ctr"/>
          <a:lstStyle/>
          <a:p>
            <a:r>
              <a:rPr lang="en-US" altLang="ko-KR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ICAS</a:t>
            </a:r>
            <a:r>
              <a:rPr lang="en-US" altLang="ko-KR" dirty="0"/>
              <a:t> Polling XVII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40520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E2DF66A-C7B9-4A3B-B6D1-B78516B789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8511201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489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BA13A59-8C9E-4B01-91B2-E47A981112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6241906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3734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3">
            <a:extLst>
              <a:ext uri="{FF2B5EF4-FFF2-40B4-BE49-F238E27FC236}">
                <a16:creationId xmlns:a16="http://schemas.microsoft.com/office/drawing/2014/main" id="{858C15A2-D5E2-49AF-9132-5DDC403F54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8302423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3687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3AB748B-36E2-44A3-9DE6-051BA3CEDE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653683"/>
              </p:ext>
            </p:extLst>
          </p:nvPr>
        </p:nvGraphicFramePr>
        <p:xfrm>
          <a:off x="66541" y="-40246"/>
          <a:ext cx="12058918" cy="6938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4625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101</Words>
  <Application>Microsoft Office PowerPoint</Application>
  <PresentationFormat>와이드스크린</PresentationFormat>
  <Paragraphs>18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9" baseType="lpstr">
      <vt:lpstr>맑은 고딕</vt:lpstr>
      <vt:lpstr>Arial</vt:lpstr>
      <vt:lpstr>Calibri Light</vt:lpstr>
      <vt:lpstr>Office Theme</vt:lpstr>
      <vt:lpstr>ICAS Polling XVII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Ryan Jang</dc:creator>
  <cp:lastModifiedBy>Mingu Jang</cp:lastModifiedBy>
  <cp:revision>37</cp:revision>
  <dcterms:created xsi:type="dcterms:W3CDTF">2020-12-21T19:16:43Z</dcterms:created>
  <dcterms:modified xsi:type="dcterms:W3CDTF">2021-08-09T21:08:22Z</dcterms:modified>
</cp:coreProperties>
</file>