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41" r:id="rId2"/>
    <p:sldId id="375" r:id="rId3"/>
    <p:sldId id="361" r:id="rId4"/>
    <p:sldId id="380" r:id="rId5"/>
    <p:sldId id="359" r:id="rId6"/>
    <p:sldId id="376" r:id="rId7"/>
    <p:sldId id="377" r:id="rId8"/>
    <p:sldId id="348" r:id="rId9"/>
    <p:sldId id="352" r:id="rId10"/>
    <p:sldId id="379" r:id="rId11"/>
    <p:sldId id="353" r:id="rId12"/>
    <p:sldId id="366" r:id="rId13"/>
    <p:sldId id="367" r:id="rId14"/>
    <p:sldId id="368" r:id="rId15"/>
    <p:sldId id="369" r:id="rId16"/>
    <p:sldId id="370" r:id="rId17"/>
    <p:sldId id="378" r:id="rId18"/>
    <p:sldId id="28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F62"/>
    <a:srgbClr val="EAEAEA"/>
    <a:srgbClr val="DDDDDD"/>
    <a:srgbClr val="FF0066"/>
    <a:srgbClr val="652407"/>
    <a:srgbClr val="691903"/>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945" autoAdjust="0"/>
  </p:normalViewPr>
  <p:slideViewPr>
    <p:cSldViewPr>
      <p:cViewPr>
        <p:scale>
          <a:sx n="100" d="100"/>
          <a:sy n="100" d="100"/>
        </p:scale>
        <p:origin x="-282"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78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78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78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2066654E-85E0-49CA-896F-0C2B48AD7B3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41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41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F56AB40-3668-4DB6-BD59-23FE0FED2B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323E990-D435-43A2-9D55-7960ACC3B4EE}" type="slidenum">
              <a:rPr lang="en-GB" smtClean="0">
                <a:cs typeface="Arial" charset="0"/>
              </a:rPr>
              <a:pPr/>
              <a:t>2</a:t>
            </a:fld>
            <a:endParaRPr lang="en-GB" smtClean="0">
              <a:cs typeface="Arial" charset="0"/>
            </a:endParaRPr>
          </a:p>
        </p:txBody>
      </p:sp>
      <p:sp>
        <p:nvSpPr>
          <p:cNvPr id="20483" name="Text Box 1"/>
          <p:cNvSpPr txBox="1">
            <a:spLocks noChangeArrowheads="1"/>
          </p:cNvSpPr>
          <p:nvPr/>
        </p:nvSpPr>
        <p:spPr bwMode="auto">
          <a:xfrm>
            <a:off x="3970338" y="8831263"/>
            <a:ext cx="3038475" cy="465137"/>
          </a:xfrm>
          <a:prstGeom prst="rect">
            <a:avLst/>
          </a:prstGeom>
          <a:noFill/>
          <a:ln w="9525">
            <a:noFill/>
            <a:round/>
            <a:headEnd/>
            <a:tailEnd/>
          </a:ln>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58F0507-5F3A-4B93-B92C-4D9C7B67F33F}" type="slidenum">
              <a:rPr lang="en-GB" sz="1200">
                <a:solidFill>
                  <a:srgbClr val="000000"/>
                </a:solidFill>
                <a:latin typeface="Calibri"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200">
              <a:solidFill>
                <a:srgbClr val="000000"/>
              </a:solidFill>
              <a:latin typeface="Calibri" pitchFamily="34" charset="0"/>
            </a:endParaRPr>
          </a:p>
        </p:txBody>
      </p:sp>
      <p:sp>
        <p:nvSpPr>
          <p:cNvPr id="20484" name="Text Box 2"/>
          <p:cNvSpPr txBox="1">
            <a:spLocks noChangeArrowheads="1"/>
          </p:cNvSpPr>
          <p:nvPr/>
        </p:nvSpPr>
        <p:spPr bwMode="auto">
          <a:xfrm>
            <a:off x="1128713" y="696913"/>
            <a:ext cx="4752975" cy="3486150"/>
          </a:xfrm>
          <a:prstGeom prst="rect">
            <a:avLst/>
          </a:prstGeom>
          <a:solidFill>
            <a:srgbClr val="FFFFFF"/>
          </a:solidFill>
          <a:ln w="9525">
            <a:solidFill>
              <a:srgbClr val="000000"/>
            </a:solidFill>
            <a:miter lim="800000"/>
            <a:headEnd/>
            <a:tailEnd/>
          </a:ln>
        </p:spPr>
        <p:txBody>
          <a:bodyPr wrap="none" anchor="ctr"/>
          <a:lstStyle/>
          <a:p>
            <a:endParaRPr lang="en-US">
              <a:latin typeface="Calibri" pitchFamily="34" charset="0"/>
            </a:endParaRPr>
          </a:p>
        </p:txBody>
      </p:sp>
      <p:sp>
        <p:nvSpPr>
          <p:cNvPr id="20485" name="Rectangle 3"/>
          <p:cNvSpPr>
            <a:spLocks noGrp="1" noChangeArrowheads="1"/>
          </p:cNvSpPr>
          <p:nvPr>
            <p:ph type="body"/>
          </p:nvPr>
        </p:nvSpPr>
        <p:spPr>
          <a:xfrm>
            <a:off x="701675" y="4418013"/>
            <a:ext cx="5607050" cy="4184650"/>
          </a:xfrm>
          <a:noFill/>
          <a:ln/>
        </p:spPr>
        <p:txBody>
          <a:bodyPr wrap="none" anchor="ct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15E003-6D36-4885-BBA9-8286774F70ED}" type="slidenum">
              <a:rPr lang="en-US" smtClean="0">
                <a:cs typeface="Arial" charset="0"/>
              </a:rPr>
              <a:pPr/>
              <a:t>12</a:t>
            </a:fld>
            <a:endParaRPr lang="en-US"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spcBef>
                <a:spcPct val="0"/>
              </a:spcBef>
            </a:pPr>
            <a:r>
              <a:rPr lang="en-US" b="1" smtClean="0"/>
              <a:t>Atrium Innovations       		Canada </a:t>
            </a:r>
          </a:p>
          <a:p>
            <a:pPr>
              <a:spcBef>
                <a:spcPct val="0"/>
              </a:spcBef>
            </a:pPr>
            <a:r>
              <a:rPr lang="en-US" b="1" smtClean="0"/>
              <a:t>PDMS Almac                		Ireland</a:t>
            </a:r>
          </a:p>
          <a:p>
            <a:pPr>
              <a:spcBef>
                <a:spcPct val="0"/>
              </a:spcBef>
            </a:pPr>
            <a:r>
              <a:rPr lang="en-US" b="1" smtClean="0"/>
              <a:t>B. Braun Medical Inc.   		Germany</a:t>
            </a:r>
          </a:p>
          <a:p>
            <a:pPr>
              <a:spcBef>
                <a:spcPct val="0"/>
              </a:spcBef>
            </a:pPr>
            <a:r>
              <a:rPr lang="en-US" b="1" smtClean="0"/>
              <a:t>MAPI Group                		France</a:t>
            </a:r>
          </a:p>
          <a:p>
            <a:pPr>
              <a:spcBef>
                <a:spcPct val="0"/>
              </a:spcBef>
            </a:pPr>
            <a:r>
              <a:rPr lang="en-US" b="1" smtClean="0"/>
              <a:t>Osstem Co., Ltd            		South Korea</a:t>
            </a:r>
          </a:p>
          <a:p>
            <a:pPr>
              <a:spcBef>
                <a:spcPct val="0"/>
              </a:spcBef>
            </a:pPr>
            <a:r>
              <a:rPr lang="en-US" b="1" smtClean="0"/>
              <a:t>Unilife			Australia</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39F68FE-39EC-4891-B90F-62B34AB9CF6D}" type="slidenum">
              <a:rPr lang="en-US" smtClean="0">
                <a:cs typeface="Arial" charset="0"/>
              </a:rPr>
              <a:pPr/>
              <a:t>14</a:t>
            </a:fld>
            <a:endParaRPr lang="en-US" smtClean="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spcBef>
                <a:spcPct val="0"/>
              </a:spcBef>
            </a:pPr>
            <a:r>
              <a:rPr lang="en-US" b="1" smtClean="0"/>
              <a:t>Atrium Innovations       	Canada </a:t>
            </a:r>
          </a:p>
          <a:p>
            <a:pPr>
              <a:spcBef>
                <a:spcPct val="0"/>
              </a:spcBef>
            </a:pPr>
            <a:r>
              <a:rPr lang="en-US" b="1" smtClean="0"/>
              <a:t>PDMS Almac                		Ireland</a:t>
            </a:r>
          </a:p>
          <a:p>
            <a:pPr>
              <a:spcBef>
                <a:spcPct val="0"/>
              </a:spcBef>
            </a:pPr>
            <a:r>
              <a:rPr lang="en-US" b="1" smtClean="0"/>
              <a:t>B. Braun Medical Inc.   	Germany</a:t>
            </a:r>
          </a:p>
          <a:p>
            <a:pPr>
              <a:spcBef>
                <a:spcPct val="0"/>
              </a:spcBef>
            </a:pPr>
            <a:r>
              <a:rPr lang="en-US" b="1" smtClean="0"/>
              <a:t>MAPI Group                		France</a:t>
            </a:r>
          </a:p>
          <a:p>
            <a:pPr>
              <a:spcBef>
                <a:spcPct val="0"/>
              </a:spcBef>
            </a:pPr>
            <a:r>
              <a:rPr lang="en-US" b="1" smtClean="0"/>
              <a:t>Osstem Co., Ltd            	South Korea</a:t>
            </a:r>
          </a:p>
          <a:p>
            <a:pPr>
              <a:spcBef>
                <a:spcPct val="0"/>
              </a:spcBef>
            </a:pPr>
            <a:r>
              <a:rPr lang="en-US" b="1" smtClean="0"/>
              <a:t>Unilife				Australia</a:t>
            </a:r>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56AB40-3668-4DB6-BD59-23FE0FED2BC0}"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6D1EF94D-553D-44BE-8567-3D58634C70F0}"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F4F804-B7FC-4ADB-98DF-714D4789CF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43ED8C-D02E-40CB-9718-71841D328D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7A442-E337-4178-B3FA-F1077E8069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963"/>
            <a:ext cx="8229600" cy="7318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286000"/>
            <a:ext cx="8229600" cy="38401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1209A9-0EAB-4733-903B-ED7B0D869FB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87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8508EB-8CFC-4698-892A-469874F9C243}"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39BC4-A16D-4D8C-A82F-0A24CF4CBB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D9A68-332F-4138-8E6A-F8AE6B9E22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F5AA4-2041-4B68-8071-C1B4281D1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DF1287-E88A-4850-8899-563623E916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AC9BD8-6C16-437A-BEDA-382DF7BB0A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9CE8F1-BBAA-4304-92CE-CDCEDDA4C8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6F1D11-802F-428D-8F01-2CA82FE9DF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E9EB45-9035-4AFF-B548-4ACE8A5BBE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637B30-8BDB-4A51-9547-AB5831B06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2800" b="1">
          <a:solidFill>
            <a:srgbClr val="0A1F62"/>
          </a:solidFill>
          <a:latin typeface="+mj-lt"/>
          <a:ea typeface="+mj-ea"/>
          <a:cs typeface="+mj-cs"/>
        </a:defRPr>
      </a:lvl1pPr>
      <a:lvl2pPr algn="ctr" rtl="0" eaLnBrk="0" fontAlgn="base" hangingPunct="0">
        <a:spcBef>
          <a:spcPct val="0"/>
        </a:spcBef>
        <a:spcAft>
          <a:spcPct val="0"/>
        </a:spcAft>
        <a:defRPr sz="2800" b="1">
          <a:solidFill>
            <a:srgbClr val="0A1F62"/>
          </a:solidFill>
          <a:latin typeface="Arial" charset="0"/>
        </a:defRPr>
      </a:lvl2pPr>
      <a:lvl3pPr algn="ctr" rtl="0" eaLnBrk="0" fontAlgn="base" hangingPunct="0">
        <a:spcBef>
          <a:spcPct val="0"/>
        </a:spcBef>
        <a:spcAft>
          <a:spcPct val="0"/>
        </a:spcAft>
        <a:defRPr sz="2800" b="1">
          <a:solidFill>
            <a:srgbClr val="0A1F62"/>
          </a:solidFill>
          <a:latin typeface="Arial" charset="0"/>
        </a:defRPr>
      </a:lvl3pPr>
      <a:lvl4pPr algn="ctr" rtl="0" eaLnBrk="0" fontAlgn="base" hangingPunct="0">
        <a:spcBef>
          <a:spcPct val="0"/>
        </a:spcBef>
        <a:spcAft>
          <a:spcPct val="0"/>
        </a:spcAft>
        <a:defRPr sz="2800" b="1">
          <a:solidFill>
            <a:srgbClr val="0A1F62"/>
          </a:solidFill>
          <a:latin typeface="Arial" charset="0"/>
        </a:defRPr>
      </a:lvl4pPr>
      <a:lvl5pPr algn="ctr" rtl="0" eaLnBrk="0" fontAlgn="base" hangingPunct="0">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eaLnBrk="0" fontAlgn="base" hangingPunct="0">
        <a:spcBef>
          <a:spcPct val="20000"/>
        </a:spcBef>
        <a:spcAft>
          <a:spcPct val="0"/>
        </a:spcAft>
        <a:buChar char="•"/>
        <a:defRPr sz="2400">
          <a:solidFill>
            <a:srgbClr val="0A1F62"/>
          </a:solidFill>
          <a:latin typeface="+mn-lt"/>
          <a:ea typeface="+mn-ea"/>
          <a:cs typeface="+mn-cs"/>
        </a:defRPr>
      </a:lvl1pPr>
      <a:lvl2pPr marL="742950" indent="-285750" algn="l" rtl="0" eaLnBrk="0" fontAlgn="base" hangingPunct="0">
        <a:spcBef>
          <a:spcPct val="20000"/>
        </a:spcBef>
        <a:spcAft>
          <a:spcPct val="0"/>
        </a:spcAft>
        <a:buChar char="–"/>
        <a:defRPr sz="2000">
          <a:solidFill>
            <a:srgbClr val="0A1F62"/>
          </a:solidFill>
          <a:latin typeface="+mn-lt"/>
        </a:defRPr>
      </a:lvl2pPr>
      <a:lvl3pPr marL="1143000" indent="-228600" algn="l" rtl="0" eaLnBrk="0" fontAlgn="base" hangingPunct="0">
        <a:spcBef>
          <a:spcPct val="20000"/>
        </a:spcBef>
        <a:spcAft>
          <a:spcPct val="0"/>
        </a:spcAft>
        <a:buChar char="•"/>
        <a:defRPr sz="2400">
          <a:solidFill>
            <a:srgbClr val="0A1F62"/>
          </a:solidFill>
          <a:latin typeface="+mn-lt"/>
        </a:defRPr>
      </a:lvl3pPr>
      <a:lvl4pPr marL="1600200" indent="-228600" algn="l" rtl="0" eaLnBrk="0" fontAlgn="base" hangingPunct="0">
        <a:spcBef>
          <a:spcPct val="20000"/>
        </a:spcBef>
        <a:spcAft>
          <a:spcPct val="0"/>
        </a:spcAft>
        <a:buChar char="–"/>
        <a:defRPr sz="1600">
          <a:solidFill>
            <a:srgbClr val="0A1F62"/>
          </a:solidFill>
          <a:latin typeface="+mn-lt"/>
        </a:defRPr>
      </a:lvl4pPr>
      <a:lvl5pPr marL="2057400" indent="-228600" algn="l" rtl="0" eaLnBrk="0" fontAlgn="base" hangingPunct="0">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newpa.com/international" TargetMode="External"/><Relationship Id="rId4" Type="http://schemas.openxmlformats.org/officeDocument/2006/relationships/hyperlink" Target="mailto:wmuskens@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791200" y="3886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3"/>
          <p:cNvSpPr>
            <a:spLocks noGrp="1"/>
          </p:cNvSpPr>
          <p:nvPr>
            <p:ph type="subTitle" idx="1"/>
          </p:nvPr>
        </p:nvSpPr>
        <p:spPr>
          <a:xfrm>
            <a:off x="1447800" y="4038600"/>
            <a:ext cx="6400800" cy="1371600"/>
          </a:xfrm>
        </p:spPr>
        <p:txBody>
          <a:bodyPr/>
          <a:lstStyle/>
          <a:p>
            <a:r>
              <a:rPr lang="en-US" sz="2800" b="1" dirty="0" smtClean="0"/>
              <a:t>Korea and Pennsylvania</a:t>
            </a:r>
          </a:p>
          <a:p>
            <a:r>
              <a:rPr lang="en-US" sz="2000" dirty="0" smtClean="0"/>
              <a:t> Old Friends and New Opportunities</a:t>
            </a:r>
            <a:endParaRPr lang="en-US" sz="2000" dirty="0">
              <a:latin typeface="Calibri" pitchFamily="34" charset="0"/>
              <a:cs typeface="Calibri" pitchFamily="34" charset="0"/>
            </a:endParaRPr>
          </a:p>
        </p:txBody>
      </p:sp>
      <p:sp>
        <p:nvSpPr>
          <p:cNvPr id="5" name="TextBox 4"/>
          <p:cNvSpPr txBox="1"/>
          <p:nvPr/>
        </p:nvSpPr>
        <p:spPr>
          <a:xfrm>
            <a:off x="4495800" y="5334000"/>
            <a:ext cx="4114800" cy="923330"/>
          </a:xfrm>
          <a:prstGeom prst="rect">
            <a:avLst/>
          </a:prstGeom>
          <a:noFill/>
        </p:spPr>
        <p:txBody>
          <a:bodyPr wrap="square" rtlCol="0">
            <a:spAutoFit/>
          </a:bodyPr>
          <a:lstStyle/>
          <a:p>
            <a:pPr algn="r"/>
            <a:r>
              <a:rPr lang="en-US" b="1" dirty="0" smtClean="0">
                <a:solidFill>
                  <a:srgbClr val="0A1F62"/>
                </a:solidFill>
              </a:rPr>
              <a:t>Wilfred Muskens</a:t>
            </a:r>
          </a:p>
          <a:p>
            <a:pPr algn="r"/>
            <a:r>
              <a:rPr lang="en-US" dirty="0" smtClean="0">
                <a:solidFill>
                  <a:srgbClr val="0A1F62"/>
                </a:solidFill>
              </a:rPr>
              <a:t>ICAS Summer Symposium </a:t>
            </a:r>
          </a:p>
          <a:p>
            <a:pPr algn="r"/>
            <a:r>
              <a:rPr lang="en-US" dirty="0" smtClean="0">
                <a:solidFill>
                  <a:srgbClr val="002060"/>
                </a:solidFill>
              </a:rPr>
              <a:t>4 August 2012</a:t>
            </a:r>
            <a:endParaRPr lang="en-US" dirty="0">
              <a:solidFill>
                <a:srgbClr val="002060"/>
              </a:solidFill>
            </a:endParaRPr>
          </a:p>
        </p:txBody>
      </p:sp>
      <p:pic>
        <p:nvPicPr>
          <p:cNvPr id="55299" name="Picture 3" descr="http://1.bp.blogspot.com/-ONzhTv_5a4Y/TeUwYTw3_OI/AAAAAAAABMA/4vyl5ModvKY/s1600/Animated+Flag+of+South+Korea+%25281%2529.gif"/>
          <p:cNvPicPr>
            <a:picLocks noChangeAspect="1" noChangeArrowheads="1" noCrop="1"/>
          </p:cNvPicPr>
          <p:nvPr/>
        </p:nvPicPr>
        <p:blipFill>
          <a:blip r:embed="rId3" cstate="print"/>
          <a:srcRect/>
          <a:stretch>
            <a:fillRect/>
          </a:stretch>
        </p:blipFill>
        <p:spPr bwMode="auto">
          <a:xfrm>
            <a:off x="914400" y="4038600"/>
            <a:ext cx="1513122" cy="1085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70C0"/>
                </a:solidFill>
                <a:latin typeface="Calibri" pitchFamily="34" charset="0"/>
                <a:cs typeface="Calibri" pitchFamily="34" charset="0"/>
              </a:rPr>
              <a:t>KORUS FTA</a:t>
            </a:r>
            <a:endParaRPr lang="en-US" sz="2400" dirty="0">
              <a:solidFill>
                <a:srgbClr val="0070C0"/>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1600" dirty="0" smtClean="0">
                <a:latin typeface="Calibri" pitchFamily="34" charset="0"/>
                <a:cs typeface="Calibri" pitchFamily="34" charset="0"/>
              </a:rPr>
              <a:t>Signed in March 2012, the FTA between the US and Korea is the United States' most commercially significant free trade agreement in nearly 20 years.</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The reduction of Korean tariffs and tariff-rate quotas on goods alone is estimated to add $10 to $12 billion to annual U.S. GDP ~$10 billion to annual merchandise exports to Korea.</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Under the FTA, almost 80 percent of U.S. exports to Korea of consumer and industrial products will become duty free</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Nearly 95 percent of bilateral trade in consumer and industrial products will become duty free within five years March 2012.  Most remaining tariffs would be eliminated within 10 years.</a:t>
            </a:r>
          </a:p>
          <a:p>
            <a:endParaRPr lang="en-US" sz="1600" dirty="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371600"/>
            <a:ext cx="8229600" cy="731838"/>
          </a:xfrm>
        </p:spPr>
        <p:txBody>
          <a:bodyPr/>
          <a:lstStyle/>
          <a:p>
            <a:r>
              <a:rPr lang="en-US" sz="2400" dirty="0" smtClean="0">
                <a:solidFill>
                  <a:srgbClr val="0070C0"/>
                </a:solidFill>
                <a:latin typeface="Calibri" pitchFamily="34" charset="0"/>
                <a:cs typeface="Calibri" pitchFamily="34" charset="0"/>
              </a:rPr>
              <a:t>Korean Business and Education Connections in Pennsylvania</a:t>
            </a:r>
          </a:p>
        </p:txBody>
      </p:sp>
      <p:sp>
        <p:nvSpPr>
          <p:cNvPr id="10" name="Content Placeholder 9"/>
          <p:cNvSpPr>
            <a:spLocks noGrp="1"/>
          </p:cNvSpPr>
          <p:nvPr>
            <p:ph idx="1"/>
          </p:nvPr>
        </p:nvSpPr>
        <p:spPr>
          <a:xfrm>
            <a:off x="457200" y="2057400"/>
            <a:ext cx="7848600" cy="4343399"/>
          </a:xfrm>
        </p:spPr>
        <p:txBody>
          <a:bodyPr/>
          <a:lstStyle/>
          <a:p>
            <a:r>
              <a:rPr lang="en-US" sz="1600" dirty="0" smtClean="0">
                <a:latin typeface="Calibri" pitchFamily="34" charset="0"/>
                <a:cs typeface="Calibri" pitchFamily="34" charset="0"/>
              </a:rPr>
              <a:t>In 2011 there were 16 companies in Pennsylvania with at least 50 percent Korean-ownership employing 796 individuals. </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There are 28,097  international students in the Commonwealth.  South Korea is the third largest source (behind India and China) with 11.3% of the total.  Estimated foreign student expenditures in the state are $887.9 million.  Pennsylvania has the seventh largest number of the fifty states. </a:t>
            </a:r>
          </a:p>
          <a:p>
            <a:endParaRPr lang="en-US" sz="1600" b="1" dirty="0" smtClean="0">
              <a:latin typeface="Calibri" pitchFamily="34" charset="0"/>
              <a:cs typeface="Calibri" pitchFamily="34" charset="0"/>
            </a:endParaRPr>
          </a:p>
          <a:p>
            <a:r>
              <a:rPr lang="en-US" sz="1600" dirty="0" smtClean="0">
                <a:latin typeface="Calibri" pitchFamily="34" charset="0"/>
                <a:cs typeface="Calibri" pitchFamily="34" charset="0"/>
              </a:rPr>
              <a:t>Pennsylvania is home to over 40,000 individuals of Korean descent and has a wide range of Korean cultural and business organizations throughout the commonwealth. As a result, there are many connections between Korea and Pennsylvania, including sister-city agreements between Philadelphia and </a:t>
            </a:r>
            <a:r>
              <a:rPr lang="en-US" sz="1600" dirty="0" err="1" smtClean="0">
                <a:latin typeface="Calibri" pitchFamily="34" charset="0"/>
                <a:cs typeface="Calibri" pitchFamily="34" charset="0"/>
              </a:rPr>
              <a:t>Incheon</a:t>
            </a:r>
            <a:r>
              <a:rPr lang="en-US" sz="1600" dirty="0" smtClean="0">
                <a:latin typeface="Calibri" pitchFamily="34" charset="0"/>
                <a:cs typeface="Calibri" pitchFamily="34" charset="0"/>
              </a:rPr>
              <a:t> and Montgomery County and </a:t>
            </a:r>
            <a:r>
              <a:rPr lang="en-US" sz="1600" dirty="0" err="1" smtClean="0">
                <a:latin typeface="Calibri" pitchFamily="34" charset="0"/>
                <a:cs typeface="Calibri" pitchFamily="34" charset="0"/>
              </a:rPr>
              <a:t>Gwanak-gu</a:t>
            </a:r>
            <a:r>
              <a:rPr lang="en-US" sz="1600" dirty="0" smtClean="0">
                <a:latin typeface="Calibri" pitchFamily="34" charset="0"/>
                <a:cs typeface="Calibri" pitchFamily="34" charset="0"/>
              </a:rPr>
              <a:t>. Additionally, Philadelphia has the fifth largest Korean population in the United States.</a:t>
            </a:r>
          </a:p>
          <a:p>
            <a:endParaRPr lang="en-US" sz="1600" dirty="0" smtClean="0">
              <a:latin typeface="Calibri" pitchFamily="34" charset="0"/>
              <a:cs typeface="Calibri" pitchFamily="34" charset="0"/>
            </a:endParaRPr>
          </a:p>
          <a:p>
            <a:pPr>
              <a:buNone/>
            </a:pPr>
            <a:r>
              <a:rPr lang="en-US" dirty="0" smtClean="0">
                <a:latin typeface="Calibri" pitchFamily="34" charset="0"/>
                <a:cs typeface="Calibri" pitchFamily="34" charset="0"/>
              </a:rPr>
              <a:t> </a:t>
            </a:r>
          </a:p>
          <a:p>
            <a:pPr>
              <a:buNone/>
            </a:pPr>
            <a:endParaRPr lang="en-US" b="1" dirty="0" smtClean="0">
              <a:latin typeface="Calibri" pitchFamily="34" charset="0"/>
              <a:cs typeface="Calibri" pitchFamily="34" charset="0"/>
            </a:endParaRPr>
          </a:p>
          <a:p>
            <a:endParaRPr lang="en-US" sz="1600" dirty="0" smtClean="0">
              <a:latin typeface="Calibri" pitchFamily="34" charset="0"/>
              <a:cs typeface="Calibri" pitchFamily="34" charset="0"/>
            </a:endParaRPr>
          </a:p>
          <a:p>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asiasociety.org/files/Asia%20biotech.jpg"/>
          <p:cNvPicPr>
            <a:picLocks noChangeAspect="1" noChangeArrowheads="1"/>
          </p:cNvPicPr>
          <p:nvPr/>
        </p:nvPicPr>
        <p:blipFill>
          <a:blip r:embed="rId3" cstate="print"/>
          <a:srcRect l="10255" r="16743"/>
          <a:stretch>
            <a:fillRect/>
          </a:stretch>
        </p:blipFill>
        <p:spPr bwMode="auto">
          <a:xfrm>
            <a:off x="3200400" y="1489075"/>
            <a:ext cx="5715000" cy="5216525"/>
          </a:xfrm>
          <a:prstGeom prst="rect">
            <a:avLst/>
          </a:prstGeom>
          <a:noFill/>
          <a:ln w="9525">
            <a:noFill/>
            <a:miter lim="800000"/>
            <a:headEnd/>
            <a:tailEnd/>
          </a:ln>
        </p:spPr>
      </p:pic>
      <p:grpSp>
        <p:nvGrpSpPr>
          <p:cNvPr id="22531" name="Group 11"/>
          <p:cNvGrpSpPr>
            <a:grpSpLocks/>
          </p:cNvGrpSpPr>
          <p:nvPr/>
        </p:nvGrpSpPr>
        <p:grpSpPr bwMode="auto">
          <a:xfrm>
            <a:off x="2438400" y="1447800"/>
            <a:ext cx="5105400" cy="5410200"/>
            <a:chOff x="2438400" y="1447800"/>
            <a:chExt cx="5105400" cy="5410200"/>
          </a:xfrm>
        </p:grpSpPr>
        <p:sp>
          <p:nvSpPr>
            <p:cNvPr id="17" name="Rectangle 16"/>
            <p:cNvSpPr/>
            <p:nvPr/>
          </p:nvSpPr>
          <p:spPr>
            <a:xfrm>
              <a:off x="2667000" y="1447800"/>
              <a:ext cx="3429000" cy="5410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4" name="Rectangle 13"/>
            <p:cNvSpPr/>
            <p:nvPr/>
          </p:nvSpPr>
          <p:spPr>
            <a:xfrm>
              <a:off x="2438400" y="1447800"/>
              <a:ext cx="5105400" cy="5410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8" name="Rectangle 17"/>
            <p:cNvSpPr/>
            <p:nvPr/>
          </p:nvSpPr>
          <p:spPr>
            <a:xfrm>
              <a:off x="2667000" y="1447800"/>
              <a:ext cx="1981200" cy="541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grpSp>
      <p:sp>
        <p:nvSpPr>
          <p:cNvPr id="22532" name="Rectangle 2"/>
          <p:cNvSpPr>
            <a:spLocks noGrp="1" noChangeArrowheads="1"/>
          </p:cNvSpPr>
          <p:nvPr>
            <p:ph type="title"/>
          </p:nvPr>
        </p:nvSpPr>
        <p:spPr>
          <a:xfrm>
            <a:off x="228600" y="1371600"/>
            <a:ext cx="8458200" cy="990600"/>
          </a:xfrm>
        </p:spPr>
        <p:txBody>
          <a:bodyPr/>
          <a:lstStyle/>
          <a:p>
            <a:pPr algn="l"/>
            <a:r>
              <a:rPr lang="en-US" sz="2400" dirty="0" smtClean="0">
                <a:solidFill>
                  <a:srgbClr val="0070C0"/>
                </a:solidFill>
                <a:latin typeface="Calibri" pitchFamily="34" charset="0"/>
                <a:cs typeface="Calibri" pitchFamily="34" charset="0"/>
              </a:rPr>
              <a:t>Life Sciences</a:t>
            </a:r>
          </a:p>
        </p:txBody>
      </p:sp>
      <p:sp>
        <p:nvSpPr>
          <p:cNvPr id="22533" name="Rectangle 4"/>
          <p:cNvSpPr>
            <a:spLocks noGrp="1" noChangeArrowheads="1"/>
          </p:cNvSpPr>
          <p:nvPr>
            <p:ph type="body" sz="half" idx="2"/>
          </p:nvPr>
        </p:nvSpPr>
        <p:spPr>
          <a:xfrm>
            <a:off x="228600" y="4572000"/>
            <a:ext cx="2514600" cy="1676400"/>
          </a:xfrm>
        </p:spPr>
        <p:txBody>
          <a:bodyPr/>
          <a:lstStyle/>
          <a:p>
            <a:pPr algn="ctr">
              <a:lnSpc>
                <a:spcPct val="80000"/>
              </a:lnSpc>
              <a:buFontTx/>
              <a:buNone/>
            </a:pPr>
            <a:r>
              <a:rPr lang="en-US" sz="1600" b="1" dirty="0" smtClean="0">
                <a:solidFill>
                  <a:srgbClr val="000066"/>
                </a:solidFill>
                <a:latin typeface="Calibri" pitchFamily="34" charset="0"/>
                <a:cs typeface="Calibri" pitchFamily="34" charset="0"/>
              </a:rPr>
              <a:t>Success Stories</a:t>
            </a:r>
          </a:p>
          <a:p>
            <a:pPr algn="ctr">
              <a:lnSpc>
                <a:spcPct val="80000"/>
              </a:lnSpc>
              <a:buFontTx/>
              <a:buNone/>
            </a:pPr>
            <a:endParaRPr lang="en-US" sz="1400" b="1" dirty="0" smtClean="0">
              <a:solidFill>
                <a:srgbClr val="000066"/>
              </a:solidFill>
              <a:latin typeface="Calibri" pitchFamily="34" charset="0"/>
              <a:cs typeface="Calibri" pitchFamily="34" charset="0"/>
            </a:endParaRPr>
          </a:p>
          <a:p>
            <a:pPr>
              <a:lnSpc>
                <a:spcPct val="80000"/>
              </a:lnSpc>
            </a:pPr>
            <a:r>
              <a:rPr lang="en-US" sz="1400" i="1" dirty="0" smtClean="0">
                <a:solidFill>
                  <a:srgbClr val="000066"/>
                </a:solidFill>
                <a:latin typeface="Calibri" pitchFamily="34" charset="0"/>
                <a:cs typeface="Calibri" pitchFamily="34" charset="0"/>
              </a:rPr>
              <a:t>Atrium Innovations</a:t>
            </a:r>
            <a:endParaRPr lang="en-US" sz="1400" dirty="0" smtClean="0">
              <a:solidFill>
                <a:srgbClr val="000066"/>
              </a:solidFill>
              <a:latin typeface="Calibri" pitchFamily="34" charset="0"/>
              <a:cs typeface="Calibri" pitchFamily="34" charset="0"/>
            </a:endParaRPr>
          </a:p>
          <a:p>
            <a:pPr>
              <a:lnSpc>
                <a:spcPct val="80000"/>
              </a:lnSpc>
            </a:pPr>
            <a:r>
              <a:rPr lang="en-US" sz="1400" i="1" dirty="0" smtClean="0">
                <a:solidFill>
                  <a:srgbClr val="000066"/>
                </a:solidFill>
                <a:latin typeface="Calibri" pitchFamily="34" charset="0"/>
                <a:cs typeface="Calibri" pitchFamily="34" charset="0"/>
              </a:rPr>
              <a:t>PDMS </a:t>
            </a:r>
            <a:r>
              <a:rPr lang="en-US" sz="1400" i="1" dirty="0" err="1" smtClean="0">
                <a:solidFill>
                  <a:srgbClr val="000066"/>
                </a:solidFill>
                <a:latin typeface="Calibri" pitchFamily="34" charset="0"/>
                <a:cs typeface="Calibri" pitchFamily="34" charset="0"/>
              </a:rPr>
              <a:t>Almac</a:t>
            </a:r>
            <a:endParaRPr lang="en-US" sz="1400" i="1" dirty="0" smtClean="0">
              <a:solidFill>
                <a:srgbClr val="000066"/>
              </a:solidFill>
              <a:latin typeface="Calibri" pitchFamily="34" charset="0"/>
              <a:cs typeface="Calibri" pitchFamily="34" charset="0"/>
            </a:endParaRPr>
          </a:p>
          <a:p>
            <a:pPr>
              <a:lnSpc>
                <a:spcPct val="80000"/>
              </a:lnSpc>
            </a:pPr>
            <a:r>
              <a:rPr lang="en-US" sz="1400" i="1" dirty="0" smtClean="0">
                <a:solidFill>
                  <a:srgbClr val="000066"/>
                </a:solidFill>
                <a:latin typeface="Calibri" pitchFamily="34" charset="0"/>
                <a:cs typeface="Calibri" pitchFamily="34" charset="0"/>
              </a:rPr>
              <a:t>MAPI Group</a:t>
            </a:r>
          </a:p>
          <a:p>
            <a:pPr>
              <a:lnSpc>
                <a:spcPct val="80000"/>
              </a:lnSpc>
            </a:pPr>
            <a:r>
              <a:rPr lang="en-US" sz="1400" i="1" dirty="0" smtClean="0">
                <a:solidFill>
                  <a:srgbClr val="000066"/>
                </a:solidFill>
                <a:latin typeface="Calibri" pitchFamily="34" charset="0"/>
                <a:cs typeface="Calibri" pitchFamily="34" charset="0"/>
              </a:rPr>
              <a:t>Osstem Co., Ltd. </a:t>
            </a:r>
            <a:endParaRPr lang="en-US" sz="1400" dirty="0" smtClean="0">
              <a:solidFill>
                <a:srgbClr val="000066"/>
              </a:solidFill>
              <a:latin typeface="Calibri" pitchFamily="34" charset="0"/>
              <a:cs typeface="Calibri" pitchFamily="34" charset="0"/>
            </a:endParaRPr>
          </a:p>
          <a:p>
            <a:pPr lvl="1">
              <a:lnSpc>
                <a:spcPct val="80000"/>
              </a:lnSpc>
            </a:pPr>
            <a:endParaRPr lang="en-US" sz="1400" dirty="0" smtClean="0">
              <a:solidFill>
                <a:srgbClr val="000066"/>
              </a:solidFill>
              <a:latin typeface="Calibri" pitchFamily="34" charset="0"/>
              <a:cs typeface="Calibri" pitchFamily="34" charset="0"/>
            </a:endParaRPr>
          </a:p>
        </p:txBody>
      </p:sp>
      <p:sp>
        <p:nvSpPr>
          <p:cNvPr id="22534" name="Text Box 6"/>
          <p:cNvSpPr txBox="1">
            <a:spLocks noChangeArrowheads="1"/>
          </p:cNvSpPr>
          <p:nvPr/>
        </p:nvSpPr>
        <p:spPr bwMode="auto">
          <a:xfrm>
            <a:off x="0" y="6384925"/>
            <a:ext cx="5257800" cy="473075"/>
          </a:xfrm>
          <a:prstGeom prst="rect">
            <a:avLst/>
          </a:prstGeom>
          <a:noFill/>
          <a:ln w="9525">
            <a:noFill/>
            <a:miter lim="800000"/>
            <a:headEnd/>
            <a:tailEnd/>
          </a:ln>
        </p:spPr>
        <p:txBody>
          <a:bodyPr>
            <a:spAutoFit/>
          </a:bodyPr>
          <a:lstStyle/>
          <a:p>
            <a:pPr>
              <a:spcBef>
                <a:spcPct val="50000"/>
              </a:spcBef>
            </a:pPr>
            <a:r>
              <a:rPr lang="en-US" sz="1000">
                <a:solidFill>
                  <a:srgbClr val="000066"/>
                </a:solidFill>
                <a:latin typeface="Calibri" pitchFamily="34" charset="0"/>
                <a:cs typeface="Calibri" pitchFamily="34" charset="0"/>
              </a:rPr>
              <a:t>*Source: Business Facilities Rankings Report, July 2008</a:t>
            </a:r>
          </a:p>
          <a:p>
            <a:pPr>
              <a:spcBef>
                <a:spcPct val="50000"/>
              </a:spcBef>
            </a:pPr>
            <a:r>
              <a:rPr lang="en-US" sz="1000">
                <a:solidFill>
                  <a:srgbClr val="000066"/>
                </a:solidFill>
                <a:latin typeface="Calibri" pitchFamily="34" charset="0"/>
                <a:cs typeface="Calibri" pitchFamily="34" charset="0"/>
              </a:rPr>
              <a:t>**Source: Site Selection Magazine, May 2009 (by tally of qualifying projects)</a:t>
            </a:r>
          </a:p>
        </p:txBody>
      </p:sp>
      <p:sp>
        <p:nvSpPr>
          <p:cNvPr id="22535" name="Rectangle 3"/>
          <p:cNvSpPr>
            <a:spLocks noGrp="1" noChangeArrowheads="1"/>
          </p:cNvSpPr>
          <p:nvPr>
            <p:ph type="body" sz="half" idx="1"/>
          </p:nvPr>
        </p:nvSpPr>
        <p:spPr>
          <a:xfrm>
            <a:off x="0" y="2133600"/>
            <a:ext cx="8610600" cy="2286000"/>
          </a:xfrm>
        </p:spPr>
        <p:txBody>
          <a:bodyPr lIns="0" rIns="0"/>
          <a:lstStyle/>
          <a:p>
            <a:pPr>
              <a:buFontTx/>
              <a:buNone/>
            </a:pPr>
            <a:r>
              <a:rPr lang="en-US" sz="1400" smtClean="0">
                <a:solidFill>
                  <a:srgbClr val="000066"/>
                </a:solidFill>
                <a:latin typeface="Calibri" pitchFamily="34" charset="0"/>
                <a:cs typeface="Calibri" pitchFamily="34" charset="0"/>
              </a:rPr>
              <a:t>	</a:t>
            </a:r>
            <a:r>
              <a:rPr lang="en-US" sz="1600" b="1" smtClean="0">
                <a:solidFill>
                  <a:srgbClr val="000066"/>
                </a:solidFill>
                <a:latin typeface="Calibri" pitchFamily="34" charset="0"/>
                <a:cs typeface="Calibri" pitchFamily="34" charset="0"/>
              </a:rPr>
              <a:t>Pennsylvania is the leading state in biotechnology* and is the</a:t>
            </a:r>
          </a:p>
          <a:p>
            <a:pPr>
              <a:buFontTx/>
              <a:buNone/>
            </a:pPr>
            <a:r>
              <a:rPr lang="en-US" sz="1600" b="1" smtClean="0">
                <a:solidFill>
                  <a:srgbClr val="000066"/>
                </a:solidFill>
                <a:latin typeface="Calibri" pitchFamily="34" charset="0"/>
                <a:cs typeface="Calibri" pitchFamily="34" charset="0"/>
              </a:rPr>
              <a:t>       center of life science innovation in the US thanks to our:</a:t>
            </a:r>
          </a:p>
          <a:p>
            <a:pPr lvl="1"/>
            <a:endParaRPr lang="en-US" sz="1000" smtClean="0">
              <a:solidFill>
                <a:srgbClr val="000066"/>
              </a:solidFill>
              <a:latin typeface="Calibri" pitchFamily="34" charset="0"/>
              <a:cs typeface="Calibri" pitchFamily="34" charset="0"/>
            </a:endParaRPr>
          </a:p>
          <a:p>
            <a:pPr lvl="1"/>
            <a:r>
              <a:rPr lang="en-US" sz="1400" smtClean="0">
                <a:solidFill>
                  <a:srgbClr val="000066"/>
                </a:solidFill>
                <a:latin typeface="Calibri" pitchFamily="34" charset="0"/>
                <a:cs typeface="Calibri" pitchFamily="34" charset="0"/>
              </a:rPr>
              <a:t>world-class research institutions</a:t>
            </a:r>
          </a:p>
          <a:p>
            <a:pPr lvl="1"/>
            <a:r>
              <a:rPr lang="en-US" sz="1400" smtClean="0">
                <a:solidFill>
                  <a:srgbClr val="000066"/>
                </a:solidFill>
                <a:latin typeface="Calibri" pitchFamily="34" charset="0"/>
                <a:cs typeface="Calibri" pitchFamily="34" charset="0"/>
              </a:rPr>
              <a:t>emerging and mature companies</a:t>
            </a:r>
          </a:p>
          <a:p>
            <a:pPr lvl="1"/>
            <a:r>
              <a:rPr lang="en-US" sz="1400" smtClean="0">
                <a:solidFill>
                  <a:srgbClr val="000066"/>
                </a:solidFill>
                <a:latin typeface="Calibri" pitchFamily="34" charset="0"/>
                <a:cs typeface="Calibri" pitchFamily="34" charset="0"/>
              </a:rPr>
              <a:t>global pharmaceuticals</a:t>
            </a:r>
          </a:p>
          <a:p>
            <a:pPr lvl="1"/>
            <a:r>
              <a:rPr lang="en-US" sz="1400" smtClean="0">
                <a:solidFill>
                  <a:srgbClr val="000066"/>
                </a:solidFill>
                <a:latin typeface="Calibri" pitchFamily="34" charset="0"/>
                <a:cs typeface="Calibri" pitchFamily="34" charset="0"/>
              </a:rPr>
              <a:t>support organizations</a:t>
            </a:r>
          </a:p>
          <a:p>
            <a:pPr>
              <a:buFontTx/>
              <a:buNone/>
            </a:pPr>
            <a:endParaRPr lang="en-US" sz="1000" smtClean="0">
              <a:solidFill>
                <a:srgbClr val="000066"/>
              </a:solidFill>
              <a:latin typeface="Calibri" pitchFamily="34" charset="0"/>
              <a:cs typeface="Calibri" pitchFamily="34" charset="0"/>
            </a:endParaRPr>
          </a:p>
          <a:p>
            <a:pPr>
              <a:buFontTx/>
              <a:buNone/>
            </a:pPr>
            <a:r>
              <a:rPr lang="en-US" sz="1400" smtClean="0">
                <a:solidFill>
                  <a:srgbClr val="000066"/>
                </a:solidFill>
                <a:latin typeface="Calibri" pitchFamily="34" charset="0"/>
                <a:cs typeface="Calibri" pitchFamily="34" charset="0"/>
              </a:rPr>
              <a:t>	</a:t>
            </a:r>
            <a:r>
              <a:rPr lang="en-US" sz="1400" b="1" smtClean="0">
                <a:solidFill>
                  <a:srgbClr val="000066"/>
                </a:solidFill>
                <a:latin typeface="Calibri" pitchFamily="34" charset="0"/>
                <a:cs typeface="Calibri" pitchFamily="34" charset="0"/>
              </a:rPr>
              <a:t>Pennsylvania is also the leader in Private-Sector Life Sciences Facility Development**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u.slimg.com/smartertravel/gallery/50/originals/stm4ca4e3c6c2a8820100930.jpg"/>
          <p:cNvPicPr>
            <a:picLocks noChangeAspect="1" noChangeArrowheads="1"/>
          </p:cNvPicPr>
          <p:nvPr/>
        </p:nvPicPr>
        <p:blipFill>
          <a:blip r:embed="rId2" cstate="print">
            <a:lum bright="10000"/>
          </a:blip>
          <a:srcRect l="12602" r="12910"/>
          <a:stretch>
            <a:fillRect/>
          </a:stretch>
        </p:blipFill>
        <p:spPr bwMode="auto">
          <a:xfrm>
            <a:off x="3200400" y="1524000"/>
            <a:ext cx="5715000" cy="5105400"/>
          </a:xfrm>
          <a:prstGeom prst="rect">
            <a:avLst/>
          </a:prstGeom>
          <a:noFill/>
          <a:ln w="9525">
            <a:noFill/>
            <a:miter lim="800000"/>
            <a:headEnd/>
            <a:tailEnd/>
          </a:ln>
        </p:spPr>
      </p:pic>
      <p:grpSp>
        <p:nvGrpSpPr>
          <p:cNvPr id="23555" name="Group 7"/>
          <p:cNvGrpSpPr>
            <a:grpSpLocks/>
          </p:cNvGrpSpPr>
          <p:nvPr/>
        </p:nvGrpSpPr>
        <p:grpSpPr bwMode="auto">
          <a:xfrm>
            <a:off x="2438400" y="1447800"/>
            <a:ext cx="5105400" cy="5410200"/>
            <a:chOff x="2438400" y="1447800"/>
            <a:chExt cx="5105400" cy="5410200"/>
          </a:xfrm>
        </p:grpSpPr>
        <p:sp>
          <p:nvSpPr>
            <p:cNvPr id="10" name="Rectangle 9"/>
            <p:cNvSpPr/>
            <p:nvPr/>
          </p:nvSpPr>
          <p:spPr>
            <a:xfrm>
              <a:off x="2438400" y="1447800"/>
              <a:ext cx="5105400" cy="5410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1" name="Rectangle 10"/>
            <p:cNvSpPr/>
            <p:nvPr/>
          </p:nvSpPr>
          <p:spPr>
            <a:xfrm>
              <a:off x="2667000" y="1447800"/>
              <a:ext cx="3429000" cy="5410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2" name="Rectangle 11"/>
            <p:cNvSpPr/>
            <p:nvPr/>
          </p:nvSpPr>
          <p:spPr>
            <a:xfrm>
              <a:off x="2667000" y="1447800"/>
              <a:ext cx="1981200" cy="541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grpSp>
      <p:sp>
        <p:nvSpPr>
          <p:cNvPr id="23556" name="Rectangle 2"/>
          <p:cNvSpPr>
            <a:spLocks noGrp="1" noChangeArrowheads="1"/>
          </p:cNvSpPr>
          <p:nvPr>
            <p:ph type="title"/>
          </p:nvPr>
        </p:nvSpPr>
        <p:spPr>
          <a:xfrm>
            <a:off x="381000" y="1295400"/>
            <a:ext cx="8382000" cy="990600"/>
          </a:xfrm>
        </p:spPr>
        <p:txBody>
          <a:bodyPr/>
          <a:lstStyle/>
          <a:p>
            <a:pPr algn="l"/>
            <a:r>
              <a:rPr lang="en-US" sz="2400" dirty="0" smtClean="0">
                <a:solidFill>
                  <a:srgbClr val="0070C0"/>
                </a:solidFill>
                <a:latin typeface="Calibri" pitchFamily="34" charset="0"/>
                <a:cs typeface="Calibri" pitchFamily="34" charset="0"/>
              </a:rPr>
              <a:t>Food Processing</a:t>
            </a:r>
          </a:p>
        </p:txBody>
      </p:sp>
      <p:sp>
        <p:nvSpPr>
          <p:cNvPr id="231428" name="Rectangle 4"/>
          <p:cNvSpPr>
            <a:spLocks noGrp="1" noChangeArrowheads="1"/>
          </p:cNvSpPr>
          <p:nvPr>
            <p:ph type="body" sz="half" idx="2"/>
          </p:nvPr>
        </p:nvSpPr>
        <p:spPr>
          <a:xfrm>
            <a:off x="381000" y="4267200"/>
            <a:ext cx="3581400" cy="2438400"/>
          </a:xfrm>
          <a:ln w="38100"/>
        </p:spPr>
        <p:txBody>
          <a:bodyPr rtlCol="0">
            <a:normAutofit fontScale="92500" lnSpcReduction="10000"/>
          </a:bodyPr>
          <a:lstStyle/>
          <a:p>
            <a:pPr algn="ctr" fontAlgn="auto">
              <a:lnSpc>
                <a:spcPct val="80000"/>
              </a:lnSpc>
              <a:spcAft>
                <a:spcPts val="0"/>
              </a:spcAft>
              <a:buFontTx/>
              <a:buNone/>
              <a:defRPr/>
            </a:pPr>
            <a:endParaRPr lang="en-US" sz="1700" b="1" dirty="0">
              <a:solidFill>
                <a:srgbClr val="002060"/>
              </a:solidFill>
              <a:latin typeface="Calibri" pitchFamily="34" charset="0"/>
              <a:cs typeface="Calibri" pitchFamily="34" charset="0"/>
            </a:endParaRPr>
          </a:p>
          <a:p>
            <a:pPr algn="ctr" fontAlgn="auto">
              <a:lnSpc>
                <a:spcPct val="80000"/>
              </a:lnSpc>
              <a:spcAft>
                <a:spcPts val="0"/>
              </a:spcAft>
              <a:buFontTx/>
              <a:buNone/>
              <a:defRPr/>
            </a:pPr>
            <a:r>
              <a:rPr lang="en-US" sz="1700" b="1" dirty="0">
                <a:solidFill>
                  <a:srgbClr val="002060"/>
                </a:solidFill>
                <a:latin typeface="Calibri" pitchFamily="34" charset="0"/>
                <a:cs typeface="Calibri" pitchFamily="34" charset="0"/>
              </a:rPr>
              <a:t>Success Stories</a:t>
            </a:r>
          </a:p>
          <a:p>
            <a:pPr algn="ctr" fontAlgn="auto">
              <a:lnSpc>
                <a:spcPct val="80000"/>
              </a:lnSpc>
              <a:spcAft>
                <a:spcPts val="0"/>
              </a:spcAft>
              <a:buFontTx/>
              <a:buNone/>
              <a:defRPr/>
            </a:pPr>
            <a:endParaRPr lang="en-US" sz="1600" b="1" dirty="0">
              <a:solidFill>
                <a:srgbClr val="002060"/>
              </a:solidFill>
              <a:latin typeface="Calibri" pitchFamily="34" charset="0"/>
              <a:cs typeface="Calibri" pitchFamily="34" charset="0"/>
            </a:endParaRP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The Hershey Company</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Campbell’s Soup</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H.J. Heinz</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Kellogg’s</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Kraft</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Godiva Chocolates</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M&amp;M Mars</a:t>
            </a:r>
          </a:p>
          <a:p>
            <a:pPr fontAlgn="auto">
              <a:lnSpc>
                <a:spcPct val="80000"/>
              </a:lnSpc>
              <a:spcAft>
                <a:spcPts val="0"/>
              </a:spcAft>
              <a:buFont typeface="Arial" pitchFamily="34" charset="0"/>
              <a:buChar char="•"/>
              <a:defRPr/>
            </a:pPr>
            <a:r>
              <a:rPr lang="en-US" sz="1500" i="1" dirty="0" err="1" smtClean="0">
                <a:solidFill>
                  <a:srgbClr val="002060"/>
                </a:solidFill>
                <a:latin typeface="Calibri" pitchFamily="34" charset="0"/>
                <a:cs typeface="Calibri" pitchFamily="34" charset="0"/>
              </a:rPr>
              <a:t>Stroehmann</a:t>
            </a:r>
            <a:r>
              <a:rPr lang="en-US" sz="1500" i="1" dirty="0" smtClean="0">
                <a:solidFill>
                  <a:srgbClr val="002060"/>
                </a:solidFill>
                <a:latin typeface="Calibri" pitchFamily="34" charset="0"/>
                <a:cs typeface="Calibri" pitchFamily="34" charset="0"/>
              </a:rPr>
              <a:t> Bakeries</a:t>
            </a:r>
          </a:p>
          <a:p>
            <a:pPr fontAlgn="auto">
              <a:lnSpc>
                <a:spcPct val="80000"/>
              </a:lnSpc>
              <a:spcAft>
                <a:spcPts val="0"/>
              </a:spcAft>
              <a:buFont typeface="Arial" pitchFamily="34" charset="0"/>
              <a:buChar char="•"/>
              <a:defRPr/>
            </a:pPr>
            <a:r>
              <a:rPr lang="en-US" sz="1500" i="1" dirty="0" smtClean="0">
                <a:solidFill>
                  <a:srgbClr val="002060"/>
                </a:solidFill>
                <a:latin typeface="Calibri" pitchFamily="34" charset="0"/>
                <a:cs typeface="Calibri" pitchFamily="34" charset="0"/>
              </a:rPr>
              <a:t>Tyson Foods</a:t>
            </a:r>
            <a:endParaRPr lang="en-US" sz="1500" i="1" dirty="0">
              <a:solidFill>
                <a:srgbClr val="002060"/>
              </a:solidFill>
              <a:latin typeface="Calibri" pitchFamily="34" charset="0"/>
              <a:cs typeface="Calibri" pitchFamily="34" charset="0"/>
            </a:endParaRPr>
          </a:p>
          <a:p>
            <a:pPr fontAlgn="auto">
              <a:lnSpc>
                <a:spcPct val="80000"/>
              </a:lnSpc>
              <a:spcAft>
                <a:spcPts val="0"/>
              </a:spcAft>
              <a:buFont typeface="Arial" pitchFamily="34" charset="0"/>
              <a:buChar char="•"/>
              <a:defRPr/>
            </a:pPr>
            <a:endParaRPr lang="en-US" sz="1600" i="1" dirty="0">
              <a:solidFill>
                <a:srgbClr val="002060"/>
              </a:solidFill>
              <a:latin typeface="Calibri" pitchFamily="34" charset="0"/>
              <a:cs typeface="Calibri" pitchFamily="34" charset="0"/>
            </a:endParaRPr>
          </a:p>
          <a:p>
            <a:pPr lvl="1" fontAlgn="auto">
              <a:lnSpc>
                <a:spcPct val="80000"/>
              </a:lnSpc>
              <a:spcAft>
                <a:spcPts val="0"/>
              </a:spcAft>
              <a:buFont typeface="Arial" pitchFamily="34" charset="0"/>
              <a:buChar char="–"/>
              <a:defRPr/>
            </a:pPr>
            <a:endParaRPr lang="en-US" sz="1600" dirty="0">
              <a:solidFill>
                <a:srgbClr val="002060"/>
              </a:solidFill>
              <a:latin typeface="Calibri" pitchFamily="34" charset="0"/>
              <a:cs typeface="Calibri" pitchFamily="34" charset="0"/>
            </a:endParaRPr>
          </a:p>
        </p:txBody>
      </p:sp>
      <p:sp>
        <p:nvSpPr>
          <p:cNvPr id="23558" name="Rectangle 3"/>
          <p:cNvSpPr>
            <a:spLocks noGrp="1" noChangeArrowheads="1"/>
          </p:cNvSpPr>
          <p:nvPr>
            <p:ph type="body" sz="half" idx="1"/>
          </p:nvPr>
        </p:nvSpPr>
        <p:spPr>
          <a:xfrm>
            <a:off x="76200" y="2133600"/>
            <a:ext cx="7467600" cy="2286000"/>
          </a:xfrm>
        </p:spPr>
        <p:txBody>
          <a:bodyPr/>
          <a:lstStyle/>
          <a:p>
            <a:pPr>
              <a:lnSpc>
                <a:spcPct val="90000"/>
              </a:lnSpc>
              <a:buFontTx/>
              <a:buNone/>
            </a:pPr>
            <a:r>
              <a:rPr lang="en-US" sz="1800" smtClean="0">
                <a:solidFill>
                  <a:srgbClr val="002060"/>
                </a:solidFill>
                <a:latin typeface="Calibri" pitchFamily="34" charset="0"/>
                <a:cs typeface="Calibri" pitchFamily="34" charset="0"/>
              </a:rPr>
              <a:t>	</a:t>
            </a:r>
            <a:r>
              <a:rPr lang="en-US" sz="1600" b="1" smtClean="0">
                <a:solidFill>
                  <a:srgbClr val="002060"/>
                </a:solidFill>
                <a:latin typeface="Calibri" pitchFamily="34" charset="0"/>
                <a:cs typeface="Calibri" pitchFamily="34" charset="0"/>
              </a:rPr>
              <a:t>The food processing industry in Pennsylvania accounts for over </a:t>
            </a:r>
          </a:p>
          <a:p>
            <a:pPr>
              <a:lnSpc>
                <a:spcPct val="90000"/>
              </a:lnSpc>
              <a:buFontTx/>
              <a:buNone/>
            </a:pPr>
            <a:r>
              <a:rPr lang="en-US" sz="1600" b="1" smtClean="0">
                <a:solidFill>
                  <a:srgbClr val="002060"/>
                </a:solidFill>
                <a:latin typeface="Calibri" pitchFamily="34" charset="0"/>
                <a:cs typeface="Calibri" pitchFamily="34" charset="0"/>
              </a:rPr>
              <a:t>	$22 billion in sales annually.</a:t>
            </a:r>
          </a:p>
          <a:p>
            <a:pPr>
              <a:lnSpc>
                <a:spcPct val="90000"/>
              </a:lnSpc>
              <a:buFontTx/>
              <a:buNone/>
            </a:pPr>
            <a:endParaRPr lang="en-US" sz="1000" smtClean="0">
              <a:solidFill>
                <a:srgbClr val="002060"/>
              </a:solidFill>
              <a:latin typeface="Calibri" pitchFamily="34" charset="0"/>
              <a:cs typeface="Calibri" pitchFamily="34" charset="0"/>
            </a:endParaRPr>
          </a:p>
          <a:p>
            <a:pPr lvl="1">
              <a:lnSpc>
                <a:spcPct val="90000"/>
              </a:lnSpc>
            </a:pPr>
            <a:r>
              <a:rPr lang="en-US" sz="1400" smtClean="0">
                <a:solidFill>
                  <a:srgbClr val="002060"/>
                </a:solidFill>
                <a:latin typeface="Calibri" pitchFamily="34" charset="0"/>
                <a:cs typeface="Calibri" pitchFamily="34" charset="0"/>
              </a:rPr>
              <a:t>Pennsylvania is known as the “Snack Foods Capital of the World”</a:t>
            </a:r>
            <a:endParaRPr lang="en-US" sz="1000" smtClean="0">
              <a:solidFill>
                <a:srgbClr val="002060"/>
              </a:solidFill>
              <a:latin typeface="Calibri" pitchFamily="34" charset="0"/>
              <a:cs typeface="Calibri" pitchFamily="34" charset="0"/>
            </a:endParaRPr>
          </a:p>
          <a:p>
            <a:pPr lvl="1">
              <a:lnSpc>
                <a:spcPct val="90000"/>
              </a:lnSpc>
            </a:pPr>
            <a:r>
              <a:rPr lang="en-US" sz="1400" smtClean="0">
                <a:solidFill>
                  <a:srgbClr val="002060"/>
                </a:solidFill>
                <a:latin typeface="Calibri" pitchFamily="34" charset="0"/>
                <a:cs typeface="Calibri" pitchFamily="34" charset="0"/>
              </a:rPr>
              <a:t>PA ranks 2nd nationally in the sale of potato chips and similar snacks and 3rd in</a:t>
            </a:r>
          </a:p>
          <a:p>
            <a:pPr lvl="1">
              <a:lnSpc>
                <a:spcPct val="90000"/>
              </a:lnSpc>
              <a:buFontTx/>
              <a:buNone/>
            </a:pPr>
            <a:r>
              <a:rPr lang="en-US" sz="1400" smtClean="0">
                <a:solidFill>
                  <a:srgbClr val="002060"/>
                </a:solidFill>
                <a:latin typeface="Calibri" pitchFamily="34" charset="0"/>
                <a:cs typeface="Calibri" pitchFamily="34" charset="0"/>
              </a:rPr>
              <a:t>	milk production and bread and bakery products</a:t>
            </a:r>
          </a:p>
          <a:p>
            <a:pPr lvl="1">
              <a:lnSpc>
                <a:spcPct val="90000"/>
              </a:lnSpc>
            </a:pPr>
            <a:r>
              <a:rPr lang="en-US" sz="1400" smtClean="0">
                <a:solidFill>
                  <a:srgbClr val="002060"/>
                </a:solidFill>
                <a:latin typeface="Calibri" pitchFamily="34" charset="0"/>
                <a:cs typeface="Calibri" pitchFamily="34" charset="0"/>
              </a:rPr>
              <a:t>There are over 2,300 food-processing companies in the commonwealth, ranking PA as number one among the 50 states in the value of shipments of canned fruits and vegetable specialty products, chocolate and cocoa products, potato chips and pretzels.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ahcpublications.com/assets/images/publications/imaging_economics/image/MRI.jpg"/>
          <p:cNvPicPr>
            <a:picLocks noChangeAspect="1" noChangeArrowheads="1"/>
          </p:cNvPicPr>
          <p:nvPr/>
        </p:nvPicPr>
        <p:blipFill>
          <a:blip r:embed="rId3" cstate="print"/>
          <a:srcRect l="5415" r="13358" b="1183"/>
          <a:stretch>
            <a:fillRect/>
          </a:stretch>
        </p:blipFill>
        <p:spPr bwMode="auto">
          <a:xfrm>
            <a:off x="3200400" y="1490663"/>
            <a:ext cx="5715000" cy="5229225"/>
          </a:xfrm>
          <a:prstGeom prst="rect">
            <a:avLst/>
          </a:prstGeom>
          <a:noFill/>
          <a:ln w="9525">
            <a:noFill/>
            <a:miter lim="800000"/>
            <a:headEnd/>
            <a:tailEnd/>
          </a:ln>
        </p:spPr>
      </p:pic>
      <p:grpSp>
        <p:nvGrpSpPr>
          <p:cNvPr id="24579" name="Group 10"/>
          <p:cNvGrpSpPr>
            <a:grpSpLocks/>
          </p:cNvGrpSpPr>
          <p:nvPr/>
        </p:nvGrpSpPr>
        <p:grpSpPr bwMode="auto">
          <a:xfrm>
            <a:off x="2438400" y="1447800"/>
            <a:ext cx="5105400" cy="5410200"/>
            <a:chOff x="2438400" y="1447800"/>
            <a:chExt cx="5105400" cy="5410200"/>
          </a:xfrm>
        </p:grpSpPr>
        <p:sp>
          <p:nvSpPr>
            <p:cNvPr id="12" name="Rectangle 11"/>
            <p:cNvSpPr/>
            <p:nvPr/>
          </p:nvSpPr>
          <p:spPr>
            <a:xfrm>
              <a:off x="2438400" y="1447800"/>
              <a:ext cx="5105400" cy="5410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3" name="Rectangle 12"/>
            <p:cNvSpPr/>
            <p:nvPr/>
          </p:nvSpPr>
          <p:spPr>
            <a:xfrm>
              <a:off x="2667000" y="1447800"/>
              <a:ext cx="3429000" cy="5410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4" name="Rectangle 13"/>
            <p:cNvSpPr/>
            <p:nvPr/>
          </p:nvSpPr>
          <p:spPr>
            <a:xfrm>
              <a:off x="2667000" y="1447800"/>
              <a:ext cx="1981200" cy="541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grpSp>
      <p:sp>
        <p:nvSpPr>
          <p:cNvPr id="24580" name="Rectangle 2"/>
          <p:cNvSpPr>
            <a:spLocks noGrp="1" noChangeArrowheads="1"/>
          </p:cNvSpPr>
          <p:nvPr>
            <p:ph type="title"/>
          </p:nvPr>
        </p:nvSpPr>
        <p:spPr>
          <a:xfrm>
            <a:off x="228600" y="1295400"/>
            <a:ext cx="8458200" cy="990600"/>
          </a:xfrm>
        </p:spPr>
        <p:txBody>
          <a:bodyPr/>
          <a:lstStyle/>
          <a:p>
            <a:pPr algn="l"/>
            <a:r>
              <a:rPr lang="en-US" sz="2400" dirty="0" smtClean="0">
                <a:solidFill>
                  <a:srgbClr val="0070C0"/>
                </a:solidFill>
                <a:latin typeface="Calibri" pitchFamily="34" charset="0"/>
                <a:cs typeface="Calibri" pitchFamily="34" charset="0"/>
              </a:rPr>
              <a:t>Medical Devices</a:t>
            </a:r>
          </a:p>
        </p:txBody>
      </p:sp>
      <p:sp>
        <p:nvSpPr>
          <p:cNvPr id="24581" name="Rectangle 5"/>
          <p:cNvSpPr>
            <a:spLocks noChangeArrowheads="1"/>
          </p:cNvSpPr>
          <p:nvPr/>
        </p:nvSpPr>
        <p:spPr bwMode="auto">
          <a:xfrm>
            <a:off x="304800" y="6019800"/>
            <a:ext cx="8229600" cy="838200"/>
          </a:xfrm>
          <a:prstGeom prst="rect">
            <a:avLst/>
          </a:prstGeom>
          <a:noFill/>
          <a:ln w="9525">
            <a:noFill/>
            <a:miter lim="800000"/>
            <a:headEnd/>
            <a:tailEnd/>
          </a:ln>
        </p:spPr>
        <p:txBody>
          <a:bodyPr/>
          <a:lstStyle/>
          <a:p>
            <a:pPr marL="342900" indent="-342900">
              <a:spcBef>
                <a:spcPct val="20000"/>
              </a:spcBef>
              <a:buFontTx/>
              <a:buChar char="•"/>
            </a:pPr>
            <a:endParaRPr lang="en-US">
              <a:solidFill>
                <a:srgbClr val="000066"/>
              </a:solidFill>
              <a:latin typeface="Calibri" pitchFamily="34" charset="0"/>
              <a:cs typeface="Calibri" pitchFamily="34" charset="0"/>
            </a:endParaRPr>
          </a:p>
        </p:txBody>
      </p:sp>
      <p:sp>
        <p:nvSpPr>
          <p:cNvPr id="24582" name="Rectangle 4"/>
          <p:cNvSpPr txBox="1">
            <a:spLocks noChangeArrowheads="1"/>
          </p:cNvSpPr>
          <p:nvPr/>
        </p:nvSpPr>
        <p:spPr bwMode="auto">
          <a:xfrm>
            <a:off x="228600" y="4724400"/>
            <a:ext cx="2362200" cy="1905000"/>
          </a:xfrm>
          <a:prstGeom prst="rect">
            <a:avLst/>
          </a:prstGeom>
          <a:noFill/>
          <a:ln w="38100">
            <a:noFill/>
            <a:miter lim="800000"/>
            <a:headEnd/>
            <a:tailEnd/>
          </a:ln>
        </p:spPr>
        <p:txBody>
          <a:bodyPr/>
          <a:lstStyle/>
          <a:p>
            <a:pPr marL="342900" indent="-342900">
              <a:lnSpc>
                <a:spcPct val="80000"/>
              </a:lnSpc>
              <a:spcBef>
                <a:spcPct val="20000"/>
              </a:spcBef>
            </a:pPr>
            <a:endParaRPr lang="en-US" sz="1600" b="1" dirty="0">
              <a:solidFill>
                <a:srgbClr val="002060"/>
              </a:solidFill>
              <a:latin typeface="Calibri" pitchFamily="34" charset="0"/>
              <a:cs typeface="Calibri" pitchFamily="34" charset="0"/>
            </a:endParaRPr>
          </a:p>
          <a:p>
            <a:pPr marL="342900" indent="-342900" algn="ctr">
              <a:lnSpc>
                <a:spcPct val="80000"/>
              </a:lnSpc>
              <a:spcBef>
                <a:spcPct val="20000"/>
              </a:spcBef>
            </a:pPr>
            <a:r>
              <a:rPr lang="en-US" sz="1600" b="1" dirty="0">
                <a:solidFill>
                  <a:srgbClr val="002060"/>
                </a:solidFill>
                <a:latin typeface="Calibri" pitchFamily="34" charset="0"/>
                <a:cs typeface="Calibri" pitchFamily="34" charset="0"/>
              </a:rPr>
              <a:t>Success Stories</a:t>
            </a:r>
          </a:p>
          <a:p>
            <a:pPr marL="342900" indent="-342900">
              <a:lnSpc>
                <a:spcPct val="80000"/>
              </a:lnSpc>
              <a:spcBef>
                <a:spcPct val="20000"/>
              </a:spcBef>
            </a:pPr>
            <a:endParaRPr lang="en-US" sz="1400" b="1" dirty="0">
              <a:solidFill>
                <a:srgbClr val="002060"/>
              </a:solidFill>
              <a:latin typeface="Calibri" pitchFamily="34" charset="0"/>
              <a:cs typeface="Calibri" pitchFamily="34" charset="0"/>
            </a:endParaRPr>
          </a:p>
          <a:p>
            <a:pPr marL="342900" indent="-342900">
              <a:lnSpc>
                <a:spcPct val="80000"/>
              </a:lnSpc>
              <a:spcBef>
                <a:spcPct val="20000"/>
              </a:spcBef>
              <a:buFont typeface="Arial" charset="0"/>
              <a:buChar char="•"/>
            </a:pPr>
            <a:r>
              <a:rPr lang="en-US" sz="1400" i="1" dirty="0">
                <a:solidFill>
                  <a:srgbClr val="002060"/>
                </a:solidFill>
                <a:latin typeface="Calibri" pitchFamily="34" charset="0"/>
                <a:cs typeface="Calibri" pitchFamily="34" charset="0"/>
              </a:rPr>
              <a:t>Meta </a:t>
            </a:r>
            <a:r>
              <a:rPr lang="en-US" sz="1400" i="1" dirty="0" err="1">
                <a:solidFill>
                  <a:srgbClr val="002060"/>
                </a:solidFill>
                <a:latin typeface="Calibri" pitchFamily="34" charset="0"/>
                <a:cs typeface="Calibri" pitchFamily="34" charset="0"/>
              </a:rPr>
              <a:t>BioMed</a:t>
            </a:r>
            <a:endParaRPr lang="en-US" sz="1400" i="1" dirty="0">
              <a:solidFill>
                <a:srgbClr val="002060"/>
              </a:solidFill>
              <a:latin typeface="Calibri" pitchFamily="34" charset="0"/>
              <a:cs typeface="Calibri" pitchFamily="34" charset="0"/>
            </a:endParaRPr>
          </a:p>
          <a:p>
            <a:pPr marL="342900" indent="-342900">
              <a:lnSpc>
                <a:spcPct val="80000"/>
              </a:lnSpc>
              <a:spcBef>
                <a:spcPct val="20000"/>
              </a:spcBef>
              <a:buFont typeface="Arial" charset="0"/>
              <a:buChar char="•"/>
            </a:pPr>
            <a:r>
              <a:rPr lang="en-US" sz="1400" i="1" dirty="0">
                <a:solidFill>
                  <a:srgbClr val="002060"/>
                </a:solidFill>
                <a:latin typeface="Calibri" pitchFamily="34" charset="0"/>
                <a:cs typeface="Calibri" pitchFamily="34" charset="0"/>
              </a:rPr>
              <a:t>B. Braun Medical Inc. </a:t>
            </a:r>
          </a:p>
          <a:p>
            <a:pPr marL="342900" indent="-342900">
              <a:lnSpc>
                <a:spcPct val="80000"/>
              </a:lnSpc>
              <a:spcBef>
                <a:spcPct val="20000"/>
              </a:spcBef>
              <a:buFont typeface="Arial" charset="0"/>
              <a:buChar char="•"/>
            </a:pPr>
            <a:r>
              <a:rPr lang="en-US" sz="1400" i="1" dirty="0" smtClean="0">
                <a:solidFill>
                  <a:srgbClr val="002060"/>
                </a:solidFill>
                <a:latin typeface="Calibri" pitchFamily="34" charset="0"/>
                <a:cs typeface="Calibri" pitchFamily="34" charset="0"/>
              </a:rPr>
              <a:t>Unilife</a:t>
            </a:r>
            <a:endParaRPr lang="en-US" sz="1400" i="1" dirty="0">
              <a:solidFill>
                <a:srgbClr val="002060"/>
              </a:solidFill>
              <a:latin typeface="Calibri" pitchFamily="34" charset="0"/>
              <a:cs typeface="Calibri" pitchFamily="34" charset="0"/>
            </a:endParaRPr>
          </a:p>
          <a:p>
            <a:pPr marL="742950" lvl="1" indent="-285750">
              <a:lnSpc>
                <a:spcPct val="80000"/>
              </a:lnSpc>
              <a:spcBef>
                <a:spcPct val="20000"/>
              </a:spcBef>
              <a:buFont typeface="Arial" charset="0"/>
              <a:buChar char="–"/>
            </a:pPr>
            <a:endParaRPr lang="en-US" sz="1400" dirty="0">
              <a:solidFill>
                <a:srgbClr val="FF0000"/>
              </a:solidFill>
              <a:latin typeface="Calibri" pitchFamily="34" charset="0"/>
              <a:cs typeface="Calibri" pitchFamily="34" charset="0"/>
            </a:endParaRPr>
          </a:p>
        </p:txBody>
      </p:sp>
      <p:sp>
        <p:nvSpPr>
          <p:cNvPr id="24583" name="Rectangle 3"/>
          <p:cNvSpPr txBox="1">
            <a:spLocks noChangeArrowheads="1"/>
          </p:cNvSpPr>
          <p:nvPr/>
        </p:nvSpPr>
        <p:spPr bwMode="auto">
          <a:xfrm>
            <a:off x="0" y="2057400"/>
            <a:ext cx="7620000" cy="2286000"/>
          </a:xfrm>
          <a:prstGeom prst="rect">
            <a:avLst/>
          </a:prstGeom>
          <a:noFill/>
          <a:ln w="38100">
            <a:noFill/>
            <a:miter lim="800000"/>
            <a:headEnd/>
            <a:tailEnd/>
          </a:ln>
        </p:spPr>
        <p:txBody>
          <a:bodyPr lIns="0" rIns="0"/>
          <a:lstStyle/>
          <a:p>
            <a:pPr marL="342900" indent="-342900">
              <a:spcBef>
                <a:spcPct val="20000"/>
              </a:spcBef>
            </a:pPr>
            <a:r>
              <a:rPr lang="en-US" sz="1400" dirty="0">
                <a:solidFill>
                  <a:srgbClr val="FF0000"/>
                </a:solidFill>
                <a:latin typeface="Calibri" pitchFamily="34" charset="0"/>
                <a:cs typeface="Calibri" pitchFamily="34" charset="0"/>
              </a:rPr>
              <a:t>	</a:t>
            </a:r>
            <a:r>
              <a:rPr lang="en-US" sz="1600" b="1" dirty="0">
                <a:solidFill>
                  <a:srgbClr val="002060"/>
                </a:solidFill>
                <a:latin typeface="Calibri" pitchFamily="34" charset="0"/>
                <a:cs typeface="Calibri" pitchFamily="34" charset="0"/>
              </a:rPr>
              <a:t>The combination of advanced manufacturing capabilities coupled with Pennsylvania’s life sciences industry make it an ideal location for medical device manufacturers. </a:t>
            </a:r>
            <a:endParaRPr lang="en-US" sz="1600" b="1" dirty="0" smtClean="0">
              <a:solidFill>
                <a:srgbClr val="002060"/>
              </a:solidFill>
              <a:latin typeface="Calibri" pitchFamily="34" charset="0"/>
              <a:cs typeface="Calibri" pitchFamily="34" charset="0"/>
            </a:endParaRPr>
          </a:p>
          <a:p>
            <a:pPr marL="342900" indent="-342900">
              <a:spcBef>
                <a:spcPct val="20000"/>
              </a:spcBef>
            </a:pPr>
            <a:r>
              <a:rPr lang="en-US" sz="1600" b="1" dirty="0" smtClean="0">
                <a:solidFill>
                  <a:srgbClr val="002060"/>
                </a:solidFill>
                <a:latin typeface="Calibri" pitchFamily="34" charset="0"/>
                <a:cs typeface="Calibri" pitchFamily="34" charset="0"/>
              </a:rPr>
              <a:t>        Pennsylvania ranks:</a:t>
            </a:r>
            <a:endParaRPr lang="en-US" sz="1600" b="1" dirty="0">
              <a:solidFill>
                <a:srgbClr val="002060"/>
              </a:solidFill>
              <a:latin typeface="Calibri" pitchFamily="34" charset="0"/>
              <a:cs typeface="Calibri" pitchFamily="34" charset="0"/>
            </a:endParaRPr>
          </a:p>
          <a:p>
            <a:pPr marL="742950" lvl="1" indent="-285750">
              <a:spcBef>
                <a:spcPct val="20000"/>
              </a:spcBef>
              <a:buFont typeface="Arial" charset="0"/>
              <a:buChar char="–"/>
            </a:pPr>
            <a:endParaRPr lang="en-US" sz="1000" dirty="0">
              <a:solidFill>
                <a:srgbClr val="FF0000"/>
              </a:solidFill>
              <a:latin typeface="Calibri" pitchFamily="34" charset="0"/>
              <a:cs typeface="Calibri" pitchFamily="34" charset="0"/>
            </a:endParaRPr>
          </a:p>
          <a:p>
            <a:pPr marL="742950" lvl="1" indent="-285750">
              <a:spcBef>
                <a:spcPct val="20000"/>
              </a:spcBef>
              <a:buFont typeface="Arial" charset="0"/>
              <a:buChar char="–"/>
            </a:pPr>
            <a:r>
              <a:rPr lang="en-US" sz="1400" dirty="0" smtClean="0">
                <a:solidFill>
                  <a:srgbClr val="002060"/>
                </a:solidFill>
                <a:latin typeface="Calibri" pitchFamily="34" charset="0"/>
                <a:cs typeface="Calibri" pitchFamily="34" charset="0"/>
              </a:rPr>
              <a:t>1</a:t>
            </a:r>
            <a:r>
              <a:rPr lang="en-US" sz="1400" baseline="30000" dirty="0" smtClean="0">
                <a:solidFill>
                  <a:srgbClr val="002060"/>
                </a:solidFill>
                <a:latin typeface="Calibri" pitchFamily="34" charset="0"/>
                <a:cs typeface="Calibri" pitchFamily="34" charset="0"/>
              </a:rPr>
              <a:t>st</a:t>
            </a:r>
            <a:r>
              <a:rPr lang="en-US" sz="1400" dirty="0" smtClean="0">
                <a:solidFill>
                  <a:srgbClr val="002060"/>
                </a:solidFill>
                <a:latin typeface="Calibri" pitchFamily="34" charset="0"/>
                <a:cs typeface="Calibri" pitchFamily="34" charset="0"/>
              </a:rPr>
              <a:t> in the U.S. for biotechnology strength</a:t>
            </a:r>
          </a:p>
          <a:p>
            <a:pPr marL="742950" lvl="1" indent="-285750">
              <a:spcBef>
                <a:spcPct val="20000"/>
              </a:spcBef>
              <a:buFont typeface="Arial" charset="0"/>
              <a:buChar char="–"/>
            </a:pPr>
            <a:r>
              <a:rPr lang="en-US" sz="1400" dirty="0" smtClean="0">
                <a:solidFill>
                  <a:srgbClr val="002060"/>
                </a:solidFill>
                <a:latin typeface="Calibri" pitchFamily="34" charset="0"/>
                <a:cs typeface="Calibri" pitchFamily="34" charset="0"/>
              </a:rPr>
              <a:t>3</a:t>
            </a:r>
            <a:r>
              <a:rPr lang="en-US" sz="1400" baseline="30000" dirty="0" smtClean="0">
                <a:solidFill>
                  <a:srgbClr val="002060"/>
                </a:solidFill>
                <a:latin typeface="Calibri" pitchFamily="34" charset="0"/>
                <a:cs typeface="Calibri" pitchFamily="34" charset="0"/>
              </a:rPr>
              <a:t>rd</a:t>
            </a:r>
            <a:r>
              <a:rPr lang="en-US" sz="1400" dirty="0" smtClean="0">
                <a:solidFill>
                  <a:srgbClr val="002060"/>
                </a:solidFill>
                <a:latin typeface="Calibri" pitchFamily="34" charset="0"/>
                <a:cs typeface="Calibri" pitchFamily="34" charset="0"/>
              </a:rPr>
              <a:t> in medical equipment and supplies manufacturing</a:t>
            </a:r>
          </a:p>
          <a:p>
            <a:pPr marL="742950" lvl="1" indent="-285750">
              <a:spcBef>
                <a:spcPct val="20000"/>
              </a:spcBef>
              <a:buFont typeface="Arial" charset="0"/>
              <a:buChar char="–"/>
            </a:pPr>
            <a:r>
              <a:rPr lang="en-US" sz="1400" dirty="0" smtClean="0">
                <a:solidFill>
                  <a:srgbClr val="002060"/>
                </a:solidFill>
                <a:latin typeface="Calibri" pitchFamily="34" charset="0"/>
                <a:cs typeface="Calibri" pitchFamily="34" charset="0"/>
              </a:rPr>
              <a:t>In top 5 nationally for the number of life sciences and medical device firms</a:t>
            </a:r>
          </a:p>
          <a:p>
            <a:pPr marL="742950" lvl="1" indent="-285750">
              <a:spcBef>
                <a:spcPct val="20000"/>
              </a:spcBef>
              <a:buFont typeface="Arial" charset="0"/>
              <a:buChar char="–"/>
            </a:pPr>
            <a:r>
              <a:rPr lang="en-US" sz="1400" dirty="0" smtClean="0">
                <a:solidFill>
                  <a:srgbClr val="002060"/>
                </a:solidFill>
                <a:latin typeface="Calibri" pitchFamily="34" charset="0"/>
                <a:cs typeface="Calibri" pitchFamily="34" charset="0"/>
              </a:rPr>
              <a:t>4</a:t>
            </a:r>
            <a:r>
              <a:rPr lang="en-US" sz="1400" baseline="30000" dirty="0" smtClean="0">
                <a:solidFill>
                  <a:srgbClr val="002060"/>
                </a:solidFill>
                <a:latin typeface="Calibri" pitchFamily="34" charset="0"/>
                <a:cs typeface="Calibri" pitchFamily="34" charset="0"/>
              </a:rPr>
              <a:t>th</a:t>
            </a:r>
            <a:r>
              <a:rPr lang="en-US" sz="1400" dirty="0" smtClean="0">
                <a:solidFill>
                  <a:srgbClr val="002060"/>
                </a:solidFill>
                <a:latin typeface="Calibri" pitchFamily="34" charset="0"/>
                <a:cs typeface="Calibri" pitchFamily="34" charset="0"/>
              </a:rPr>
              <a:t> in academic R&amp;D</a:t>
            </a:r>
          </a:p>
          <a:p>
            <a:pPr marL="742950" lvl="1" indent="-285750">
              <a:spcBef>
                <a:spcPct val="20000"/>
              </a:spcBef>
              <a:buFont typeface="Arial" charset="0"/>
              <a:buChar char="–"/>
            </a:pPr>
            <a:r>
              <a:rPr lang="en-US" sz="1400" dirty="0" smtClean="0">
                <a:solidFill>
                  <a:srgbClr val="002060"/>
                </a:solidFill>
                <a:latin typeface="Calibri" pitchFamily="34" charset="0"/>
                <a:cs typeface="Calibri" pitchFamily="34" charset="0"/>
              </a:rPr>
              <a:t>5</a:t>
            </a:r>
            <a:r>
              <a:rPr lang="en-US" sz="1400" baseline="30000" dirty="0" smtClean="0">
                <a:solidFill>
                  <a:srgbClr val="002060"/>
                </a:solidFill>
                <a:latin typeface="Calibri" pitchFamily="34" charset="0"/>
                <a:cs typeface="Calibri" pitchFamily="34" charset="0"/>
              </a:rPr>
              <a:t>th</a:t>
            </a:r>
            <a:r>
              <a:rPr lang="en-US" sz="1400" dirty="0" smtClean="0">
                <a:solidFill>
                  <a:srgbClr val="002060"/>
                </a:solidFill>
                <a:latin typeface="Calibri" pitchFamily="34" charset="0"/>
                <a:cs typeface="Calibri" pitchFamily="34" charset="0"/>
              </a:rPr>
              <a:t> in number of doctoral scientists</a:t>
            </a:r>
          </a:p>
          <a:p>
            <a:pPr marL="742950" lvl="1" indent="-285750">
              <a:spcBef>
                <a:spcPct val="20000"/>
              </a:spcBef>
              <a:buFont typeface="Arial" charset="0"/>
              <a:buChar char="–"/>
            </a:pPr>
            <a:r>
              <a:rPr lang="en-US" sz="1400" dirty="0" smtClean="0">
                <a:solidFill>
                  <a:srgbClr val="002060"/>
                </a:solidFill>
                <a:latin typeface="Calibri" pitchFamily="34" charset="0"/>
                <a:cs typeface="Calibri" pitchFamily="34" charset="0"/>
              </a:rPr>
              <a:t>8</a:t>
            </a:r>
            <a:r>
              <a:rPr lang="en-US" sz="1400" baseline="30000" dirty="0" smtClean="0">
                <a:solidFill>
                  <a:srgbClr val="002060"/>
                </a:solidFill>
                <a:latin typeface="Calibri" pitchFamily="34" charset="0"/>
                <a:cs typeface="Calibri" pitchFamily="34" charset="0"/>
              </a:rPr>
              <a:t>th</a:t>
            </a:r>
            <a:r>
              <a:rPr lang="en-US" sz="1400" dirty="0" smtClean="0">
                <a:solidFill>
                  <a:srgbClr val="002060"/>
                </a:solidFill>
                <a:latin typeface="Calibri" pitchFamily="34" charset="0"/>
                <a:cs typeface="Calibri" pitchFamily="34" charset="0"/>
              </a:rPr>
              <a:t> in number doctoral engineers</a:t>
            </a:r>
            <a:endParaRPr lang="en-US" sz="1400" dirty="0">
              <a:solidFill>
                <a:srgbClr val="002060"/>
              </a:solidFill>
              <a:latin typeface="Calibri" pitchFamily="34" charset="0"/>
              <a:cs typeface="Calibri" pitchFamily="34" charset="0"/>
            </a:endParaRPr>
          </a:p>
          <a:p>
            <a:pPr marL="742950" lvl="1" indent="-285750">
              <a:spcBef>
                <a:spcPct val="20000"/>
              </a:spcBef>
              <a:buFont typeface="Arial" charset="0"/>
              <a:buChar char="–"/>
            </a:pPr>
            <a:r>
              <a:rPr lang="en-US" sz="1400" dirty="0">
                <a:solidFill>
                  <a:srgbClr val="002060"/>
                </a:solidFill>
                <a:latin typeface="Calibri" pitchFamily="34" charset="0"/>
                <a:cs typeface="Calibri" pitchFamily="34" charset="0"/>
              </a:rPr>
              <a:t>General business environment; flexibility of labor and regulations</a:t>
            </a:r>
          </a:p>
          <a:p>
            <a:pPr marL="342900" indent="-342900">
              <a:spcBef>
                <a:spcPct val="20000"/>
              </a:spcBef>
            </a:pPr>
            <a:endParaRPr lang="en-US" sz="1400"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bp.blogspot.com/_AVqpDNAdKlE/TKJBrd8OWVI/AAAAAAAAAHc/gmxFE5VmcMA/s1600/Turbines+and+cows.jpg"/>
          <p:cNvPicPr>
            <a:picLocks noChangeAspect="1" noChangeArrowheads="1"/>
          </p:cNvPicPr>
          <p:nvPr/>
        </p:nvPicPr>
        <p:blipFill>
          <a:blip r:embed="rId3" cstate="print">
            <a:lum bright="20000"/>
          </a:blip>
          <a:srcRect l="14130" t="1813" r="5435"/>
          <a:stretch>
            <a:fillRect/>
          </a:stretch>
        </p:blipFill>
        <p:spPr bwMode="auto">
          <a:xfrm>
            <a:off x="3276600" y="1524000"/>
            <a:ext cx="5638800" cy="5162550"/>
          </a:xfrm>
          <a:prstGeom prst="rect">
            <a:avLst/>
          </a:prstGeom>
          <a:noFill/>
          <a:ln w="9525">
            <a:noFill/>
            <a:miter lim="800000"/>
            <a:headEnd/>
            <a:tailEnd/>
          </a:ln>
        </p:spPr>
      </p:pic>
      <p:grpSp>
        <p:nvGrpSpPr>
          <p:cNvPr id="25603" name="Group 12"/>
          <p:cNvGrpSpPr>
            <a:grpSpLocks/>
          </p:cNvGrpSpPr>
          <p:nvPr/>
        </p:nvGrpSpPr>
        <p:grpSpPr bwMode="auto">
          <a:xfrm>
            <a:off x="2438400" y="1447800"/>
            <a:ext cx="5105400" cy="5410200"/>
            <a:chOff x="2438400" y="1447800"/>
            <a:chExt cx="5105400" cy="5410200"/>
          </a:xfrm>
        </p:grpSpPr>
        <p:sp>
          <p:nvSpPr>
            <p:cNvPr id="10" name="Rectangle 9"/>
            <p:cNvSpPr/>
            <p:nvPr/>
          </p:nvSpPr>
          <p:spPr>
            <a:xfrm>
              <a:off x="2438400" y="1447800"/>
              <a:ext cx="5105400" cy="5410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1" name="Rectangle 10"/>
            <p:cNvSpPr/>
            <p:nvPr/>
          </p:nvSpPr>
          <p:spPr>
            <a:xfrm>
              <a:off x="2667000" y="1447800"/>
              <a:ext cx="3429000" cy="5410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2" name="Rectangle 11"/>
            <p:cNvSpPr/>
            <p:nvPr/>
          </p:nvSpPr>
          <p:spPr>
            <a:xfrm>
              <a:off x="2667000" y="1447800"/>
              <a:ext cx="1981200" cy="541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grpSp>
      <p:sp>
        <p:nvSpPr>
          <p:cNvPr id="25604" name="Rectangle 2"/>
          <p:cNvSpPr>
            <a:spLocks noGrp="1" noChangeArrowheads="1"/>
          </p:cNvSpPr>
          <p:nvPr>
            <p:ph type="title"/>
          </p:nvPr>
        </p:nvSpPr>
        <p:spPr>
          <a:xfrm>
            <a:off x="228600" y="1295400"/>
            <a:ext cx="8382000" cy="914400"/>
          </a:xfrm>
        </p:spPr>
        <p:txBody>
          <a:bodyPr/>
          <a:lstStyle/>
          <a:p>
            <a:pPr algn="l"/>
            <a:r>
              <a:rPr lang="en-US" sz="2400" dirty="0" smtClean="0">
                <a:solidFill>
                  <a:srgbClr val="0070C0"/>
                </a:solidFill>
                <a:latin typeface="Calibri" pitchFamily="34" charset="0"/>
                <a:cs typeface="Calibri" pitchFamily="34" charset="0"/>
              </a:rPr>
              <a:t>Energy</a:t>
            </a:r>
          </a:p>
        </p:txBody>
      </p:sp>
      <p:sp>
        <p:nvSpPr>
          <p:cNvPr id="230403" name="Rectangle 3"/>
          <p:cNvSpPr>
            <a:spLocks noGrp="1" noChangeArrowheads="1"/>
          </p:cNvSpPr>
          <p:nvPr>
            <p:ph type="body" sz="half" idx="1"/>
          </p:nvPr>
        </p:nvSpPr>
        <p:spPr>
          <a:xfrm>
            <a:off x="76200" y="2057400"/>
            <a:ext cx="7391400" cy="4648200"/>
          </a:xfrm>
          <a:ln w="38100"/>
        </p:spPr>
        <p:txBody>
          <a:bodyPr rtlCol="0">
            <a:noAutofit/>
          </a:bodyPr>
          <a:lstStyle/>
          <a:p>
            <a:pPr fontAlgn="auto">
              <a:lnSpc>
                <a:spcPct val="80000"/>
              </a:lnSpc>
              <a:spcAft>
                <a:spcPts val="0"/>
              </a:spcAft>
              <a:buFontTx/>
              <a:buNone/>
              <a:defRPr/>
            </a:pPr>
            <a:r>
              <a:rPr lang="en-US" sz="1350" dirty="0" smtClean="0">
                <a:solidFill>
                  <a:srgbClr val="002060"/>
                </a:solidFill>
                <a:latin typeface="Calibri" pitchFamily="34" charset="0"/>
                <a:cs typeface="Calibri" pitchFamily="34" charset="0"/>
              </a:rPr>
              <a:t>	</a:t>
            </a:r>
            <a:r>
              <a:rPr lang="en-US" sz="1350" b="1" dirty="0" smtClean="0">
                <a:solidFill>
                  <a:srgbClr val="002060"/>
                </a:solidFill>
                <a:latin typeface="Calibri" pitchFamily="34" charset="0"/>
                <a:cs typeface="Calibri" pitchFamily="34" charset="0"/>
              </a:rPr>
              <a:t>Energy </a:t>
            </a:r>
            <a:r>
              <a:rPr lang="en-US" sz="1350" b="1" dirty="0">
                <a:solidFill>
                  <a:srgbClr val="002060"/>
                </a:solidFill>
                <a:latin typeface="Calibri" pitchFamily="34" charset="0"/>
                <a:cs typeface="Calibri" pitchFamily="34" charset="0"/>
              </a:rPr>
              <a:t>leaders, including a wide range of suppliers and manufacturers call Pennsylvania home. A few key factors that attract companies involved in </a:t>
            </a:r>
            <a:r>
              <a:rPr lang="en-US" sz="1350" b="1" dirty="0" smtClean="0">
                <a:solidFill>
                  <a:srgbClr val="002060"/>
                </a:solidFill>
                <a:latin typeface="Calibri" pitchFamily="34" charset="0"/>
                <a:cs typeface="Calibri" pitchFamily="34" charset="0"/>
              </a:rPr>
              <a:t>energy industries </a:t>
            </a:r>
            <a:r>
              <a:rPr lang="en-US" sz="1350" b="1" dirty="0">
                <a:solidFill>
                  <a:srgbClr val="002060"/>
                </a:solidFill>
                <a:latin typeface="Calibri" pitchFamily="34" charset="0"/>
                <a:cs typeface="Calibri" pitchFamily="34" charset="0"/>
              </a:rPr>
              <a:t>include</a:t>
            </a:r>
            <a:r>
              <a:rPr lang="en-US" sz="1350" b="1" dirty="0" smtClean="0">
                <a:solidFill>
                  <a:srgbClr val="002060"/>
                </a:solidFill>
                <a:latin typeface="Calibri" pitchFamily="34" charset="0"/>
                <a:cs typeface="Calibri" pitchFamily="34" charset="0"/>
              </a:rPr>
              <a:t>:</a:t>
            </a:r>
            <a:endParaRPr lang="en-US" sz="1350" dirty="0">
              <a:solidFill>
                <a:srgbClr val="002060"/>
              </a:solidFill>
              <a:latin typeface="Calibri" pitchFamily="34" charset="0"/>
              <a:cs typeface="Calibri" pitchFamily="34" charset="0"/>
            </a:endParaRPr>
          </a:p>
          <a:p>
            <a:pPr lvl="1" fontAlgn="auto">
              <a:lnSpc>
                <a:spcPct val="80000"/>
              </a:lnSpc>
              <a:spcAft>
                <a:spcPts val="0"/>
              </a:spcAft>
              <a:buFont typeface="Arial" pitchFamily="34" charset="0"/>
              <a:buChar char="–"/>
              <a:defRPr/>
            </a:pPr>
            <a:r>
              <a:rPr lang="en-US" sz="1350" dirty="0">
                <a:solidFill>
                  <a:srgbClr val="002060"/>
                </a:solidFill>
                <a:latin typeface="Calibri" pitchFamily="34" charset="0"/>
                <a:cs typeface="Calibri" pitchFamily="34" charset="0"/>
              </a:rPr>
              <a:t>Strong supply </a:t>
            </a:r>
            <a:r>
              <a:rPr lang="en-US" sz="1350" dirty="0" smtClean="0">
                <a:solidFill>
                  <a:srgbClr val="002060"/>
                </a:solidFill>
                <a:latin typeface="Calibri" pitchFamily="34" charset="0"/>
                <a:cs typeface="Calibri" pitchFamily="34" charset="0"/>
              </a:rPr>
              <a:t>chain, deep </a:t>
            </a:r>
            <a:r>
              <a:rPr lang="en-US" sz="1350" dirty="0">
                <a:solidFill>
                  <a:srgbClr val="002060"/>
                </a:solidFill>
                <a:latin typeface="Calibri" pitchFamily="34" charset="0"/>
                <a:cs typeface="Calibri" pitchFamily="34" charset="0"/>
              </a:rPr>
              <a:t>manufacturing </a:t>
            </a:r>
            <a:r>
              <a:rPr lang="en-US" sz="1350" dirty="0" smtClean="0">
                <a:solidFill>
                  <a:srgbClr val="002060"/>
                </a:solidFill>
                <a:latin typeface="Calibri" pitchFamily="34" charset="0"/>
                <a:cs typeface="Calibri" pitchFamily="34" charset="0"/>
              </a:rPr>
              <a:t>capabilities, a central location and vast </a:t>
            </a:r>
            <a:r>
              <a:rPr lang="en-US" sz="1350" dirty="0">
                <a:solidFill>
                  <a:srgbClr val="002060"/>
                </a:solidFill>
                <a:latin typeface="Calibri" pitchFamily="34" charset="0"/>
                <a:cs typeface="Calibri" pitchFamily="34" charset="0"/>
              </a:rPr>
              <a:t>transportation </a:t>
            </a:r>
            <a:r>
              <a:rPr lang="en-US" sz="1350" dirty="0" smtClean="0">
                <a:solidFill>
                  <a:srgbClr val="002060"/>
                </a:solidFill>
                <a:latin typeface="Calibri" pitchFamily="34" charset="0"/>
                <a:cs typeface="Calibri" pitchFamily="34" charset="0"/>
              </a:rPr>
              <a:t>network.</a:t>
            </a:r>
          </a:p>
          <a:p>
            <a:pPr lvl="1" fontAlgn="auto">
              <a:lnSpc>
                <a:spcPct val="80000"/>
              </a:lnSpc>
              <a:spcAft>
                <a:spcPts val="0"/>
              </a:spcAft>
              <a:buFontTx/>
              <a:buNone/>
              <a:defRPr/>
            </a:pPr>
            <a:endParaRPr lang="en-US" sz="1350" dirty="0">
              <a:solidFill>
                <a:srgbClr val="002060"/>
              </a:solidFill>
              <a:latin typeface="Calibri" pitchFamily="34" charset="0"/>
              <a:cs typeface="Calibri" pitchFamily="34" charset="0"/>
            </a:endParaRPr>
          </a:p>
          <a:p>
            <a:pPr fontAlgn="auto">
              <a:lnSpc>
                <a:spcPct val="80000"/>
              </a:lnSpc>
              <a:spcAft>
                <a:spcPts val="0"/>
              </a:spcAft>
              <a:buFontTx/>
              <a:buNone/>
              <a:defRPr/>
            </a:pPr>
            <a:r>
              <a:rPr lang="en-US" sz="1350" dirty="0" smtClean="0">
                <a:solidFill>
                  <a:srgbClr val="002060"/>
                </a:solidFill>
                <a:latin typeface="Calibri" pitchFamily="34" charset="0"/>
                <a:cs typeface="Calibri" pitchFamily="34" charset="0"/>
              </a:rPr>
              <a:t>	</a:t>
            </a:r>
            <a:r>
              <a:rPr lang="en-US" sz="1350" b="1" dirty="0" smtClean="0">
                <a:solidFill>
                  <a:srgbClr val="002060"/>
                </a:solidFill>
                <a:latin typeface="Calibri" pitchFamily="34" charset="0"/>
                <a:cs typeface="Calibri" pitchFamily="34" charset="0"/>
              </a:rPr>
              <a:t>Wind</a:t>
            </a:r>
          </a:p>
          <a:p>
            <a:pPr lvl="1" fontAlgn="auto">
              <a:lnSpc>
                <a:spcPct val="80000"/>
              </a:lnSpc>
              <a:spcAft>
                <a:spcPts val="0"/>
              </a:spcAft>
              <a:defRPr/>
            </a:pPr>
            <a:r>
              <a:rPr lang="en-US" sz="1350" dirty="0" smtClean="0">
                <a:solidFill>
                  <a:srgbClr val="002060"/>
                </a:solidFill>
                <a:latin typeface="Calibri" pitchFamily="34" charset="0"/>
                <a:cs typeface="Calibri" pitchFamily="34" charset="0"/>
              </a:rPr>
              <a:t>PA </a:t>
            </a:r>
            <a:r>
              <a:rPr lang="en-US" sz="1350" dirty="0">
                <a:solidFill>
                  <a:srgbClr val="002060"/>
                </a:solidFill>
                <a:latin typeface="Calibri" pitchFamily="34" charset="0"/>
                <a:cs typeface="Calibri" pitchFamily="34" charset="0"/>
              </a:rPr>
              <a:t>is expected to have between 3,000 - 4,000 megawatts of wind energy </a:t>
            </a:r>
            <a:r>
              <a:rPr lang="en-US" sz="1350" dirty="0" smtClean="0">
                <a:solidFill>
                  <a:srgbClr val="002060"/>
                </a:solidFill>
                <a:latin typeface="Calibri" pitchFamily="34" charset="0"/>
                <a:cs typeface="Calibri" pitchFamily="34" charset="0"/>
              </a:rPr>
              <a:t>installed </a:t>
            </a:r>
            <a:r>
              <a:rPr lang="en-US" sz="1350" dirty="0">
                <a:solidFill>
                  <a:srgbClr val="002060"/>
                </a:solidFill>
                <a:latin typeface="Calibri" pitchFamily="34" charset="0"/>
                <a:cs typeface="Calibri" pitchFamily="34" charset="0"/>
              </a:rPr>
              <a:t>by 2021, enough to power 850,000 </a:t>
            </a:r>
            <a:r>
              <a:rPr lang="en-US" sz="1350" dirty="0" smtClean="0">
                <a:solidFill>
                  <a:srgbClr val="002060"/>
                </a:solidFill>
                <a:latin typeface="Calibri" pitchFamily="34" charset="0"/>
                <a:cs typeface="Calibri" pitchFamily="34" charset="0"/>
              </a:rPr>
              <a:t>homes.</a:t>
            </a:r>
          </a:p>
          <a:p>
            <a:pPr lvl="1" fontAlgn="auto">
              <a:lnSpc>
                <a:spcPct val="80000"/>
              </a:lnSpc>
              <a:spcAft>
                <a:spcPts val="0"/>
              </a:spcAft>
              <a:defRPr/>
            </a:pPr>
            <a:endParaRPr lang="en-US" sz="1350" dirty="0" smtClean="0">
              <a:solidFill>
                <a:srgbClr val="002060"/>
              </a:solidFill>
              <a:latin typeface="Calibri" pitchFamily="34" charset="0"/>
              <a:cs typeface="Calibri" pitchFamily="34" charset="0"/>
            </a:endParaRPr>
          </a:p>
          <a:p>
            <a:pPr fontAlgn="auto">
              <a:lnSpc>
                <a:spcPct val="80000"/>
              </a:lnSpc>
              <a:spcAft>
                <a:spcPts val="0"/>
              </a:spcAft>
              <a:buFontTx/>
              <a:buNone/>
              <a:defRPr/>
            </a:pPr>
            <a:r>
              <a:rPr lang="en-US" sz="1350" dirty="0" smtClean="0">
                <a:solidFill>
                  <a:srgbClr val="002060"/>
                </a:solidFill>
                <a:latin typeface="Calibri" pitchFamily="34" charset="0"/>
                <a:cs typeface="Calibri" pitchFamily="34" charset="0"/>
              </a:rPr>
              <a:t>	</a:t>
            </a:r>
            <a:r>
              <a:rPr lang="en-US" sz="1350" b="1" dirty="0" smtClean="0">
                <a:solidFill>
                  <a:srgbClr val="002060"/>
                </a:solidFill>
                <a:latin typeface="Calibri" pitchFamily="34" charset="0"/>
                <a:cs typeface="Calibri" pitchFamily="34" charset="0"/>
              </a:rPr>
              <a:t>Solar</a:t>
            </a:r>
          </a:p>
          <a:p>
            <a:pPr lvl="1">
              <a:lnSpc>
                <a:spcPct val="90000"/>
              </a:lnSpc>
              <a:defRPr/>
            </a:pPr>
            <a:r>
              <a:rPr lang="en-US" sz="1350" dirty="0" smtClean="0">
                <a:solidFill>
                  <a:srgbClr val="002060"/>
                </a:solidFill>
                <a:latin typeface="Calibri" pitchFamily="34" charset="0"/>
                <a:cs typeface="Calibri" pitchFamily="34" charset="0"/>
              </a:rPr>
              <a:t>Under existing legislation, Pennsylvania must install at least 1 million MWHs of solar energy capacity by 2021. PA is expected to add 850 MWHs of clean solar energy by this time, enough to power about 80,000 homes.</a:t>
            </a:r>
          </a:p>
          <a:p>
            <a:pPr lvl="1">
              <a:lnSpc>
                <a:spcPct val="90000"/>
              </a:lnSpc>
              <a:defRPr/>
            </a:pPr>
            <a:r>
              <a:rPr lang="en-US" sz="1350" dirty="0" smtClean="0">
                <a:solidFill>
                  <a:srgbClr val="002060"/>
                </a:solidFill>
                <a:latin typeface="Calibri" pitchFamily="34" charset="0"/>
                <a:cs typeface="Calibri" pitchFamily="34" charset="0"/>
              </a:rPr>
              <a:t>State attraction efforts include grant programs offered by PEDA and Energy Harvest, which collectively have awarded over $4 million in funding assistance to companies involved in solar energy. PA also received $200 million in additional funding.</a:t>
            </a:r>
          </a:p>
          <a:p>
            <a:pPr lvl="1">
              <a:lnSpc>
                <a:spcPct val="90000"/>
              </a:lnSpc>
              <a:defRPr/>
            </a:pPr>
            <a:endParaRPr lang="en-US" sz="1350" dirty="0" smtClean="0">
              <a:solidFill>
                <a:srgbClr val="002060"/>
              </a:solidFill>
              <a:latin typeface="Calibri" pitchFamily="34" charset="0"/>
              <a:cs typeface="Calibri" pitchFamily="34" charset="0"/>
            </a:endParaRPr>
          </a:p>
          <a:p>
            <a:pPr>
              <a:lnSpc>
                <a:spcPct val="80000"/>
              </a:lnSpc>
              <a:buFontTx/>
              <a:buNone/>
              <a:defRPr/>
            </a:pPr>
            <a:r>
              <a:rPr lang="en-US" sz="1350" b="1" dirty="0" smtClean="0">
                <a:solidFill>
                  <a:srgbClr val="002060"/>
                </a:solidFill>
                <a:latin typeface="Calibri" pitchFamily="34" charset="0"/>
                <a:cs typeface="Calibri" pitchFamily="34" charset="0"/>
              </a:rPr>
              <a:t>	PA’s Alternative Fuel and Biomass Resources include: </a:t>
            </a:r>
            <a:endParaRPr lang="en-US" sz="1350" dirty="0" smtClean="0">
              <a:solidFill>
                <a:srgbClr val="002060"/>
              </a:solidFill>
              <a:latin typeface="Calibri" pitchFamily="34" charset="0"/>
              <a:cs typeface="Calibri" pitchFamily="34" charset="0"/>
            </a:endParaRPr>
          </a:p>
          <a:p>
            <a:pPr lvl="1">
              <a:lnSpc>
                <a:spcPct val="80000"/>
              </a:lnSpc>
              <a:defRPr/>
            </a:pPr>
            <a:r>
              <a:rPr lang="en-US" sz="1350" dirty="0" smtClean="0">
                <a:solidFill>
                  <a:srgbClr val="002060"/>
                </a:solidFill>
                <a:latin typeface="Calibri" pitchFamily="34" charset="0"/>
                <a:cs typeface="Calibri" pitchFamily="34" charset="0"/>
              </a:rPr>
              <a:t>Bio-based/wood waste feedstock, methane gas produced by </a:t>
            </a:r>
            <a:r>
              <a:rPr lang="en-US" sz="1350" dirty="0" err="1" smtClean="0">
                <a:solidFill>
                  <a:srgbClr val="002060"/>
                </a:solidFill>
                <a:latin typeface="Calibri" pitchFamily="34" charset="0"/>
                <a:cs typeface="Calibri" pitchFamily="34" charset="0"/>
              </a:rPr>
              <a:t>biodigesters</a:t>
            </a:r>
            <a:r>
              <a:rPr lang="en-US" sz="1350" dirty="0" smtClean="0">
                <a:solidFill>
                  <a:srgbClr val="002060"/>
                </a:solidFill>
                <a:latin typeface="Calibri" pitchFamily="34" charset="0"/>
                <a:cs typeface="Calibri" pitchFamily="34" charset="0"/>
              </a:rPr>
              <a:t>, coal reserves for coal-to-liquid facilities and land for raising cellulosic crops for ethanol development.</a:t>
            </a:r>
          </a:p>
          <a:p>
            <a:pPr lvl="1">
              <a:lnSpc>
                <a:spcPct val="80000"/>
              </a:lnSpc>
              <a:defRPr/>
            </a:pPr>
            <a:r>
              <a:rPr lang="en-US" sz="1350" dirty="0" smtClean="0">
                <a:solidFill>
                  <a:srgbClr val="002060"/>
                </a:solidFill>
                <a:latin typeface="Calibri" pitchFamily="34" charset="0"/>
                <a:cs typeface="Calibri" pitchFamily="34" charset="0"/>
              </a:rPr>
              <a:t>Pennsylvania has the manufacturing capacity to provide at least 85 million gallons per year of biomass-based fuel</a:t>
            </a:r>
          </a:p>
          <a:p>
            <a:pPr>
              <a:lnSpc>
                <a:spcPct val="90000"/>
              </a:lnSpc>
              <a:buFontTx/>
              <a:buNone/>
              <a:defRPr/>
            </a:pPr>
            <a:endParaRPr lang="en-US" sz="135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logs.wvgazette.com/watchdog/files/2009/07/marcellusverticalwellpictureupshurcountywvjune2008twomegwcopyright.JPG"/>
          <p:cNvPicPr>
            <a:picLocks noChangeAspect="1" noChangeArrowheads="1"/>
          </p:cNvPicPr>
          <p:nvPr/>
        </p:nvPicPr>
        <p:blipFill>
          <a:blip r:embed="rId2" cstate="print">
            <a:lum bright="10000"/>
          </a:blip>
          <a:srcRect l="27121" r="25594" b="2902"/>
          <a:stretch>
            <a:fillRect/>
          </a:stretch>
        </p:blipFill>
        <p:spPr bwMode="auto">
          <a:xfrm>
            <a:off x="5181600" y="1604963"/>
            <a:ext cx="3733800" cy="5100637"/>
          </a:xfrm>
          <a:prstGeom prst="rect">
            <a:avLst/>
          </a:prstGeom>
          <a:noFill/>
          <a:ln w="9525">
            <a:noFill/>
            <a:miter lim="800000"/>
            <a:headEnd/>
            <a:tailEnd/>
          </a:ln>
        </p:spPr>
      </p:pic>
      <p:sp>
        <p:nvSpPr>
          <p:cNvPr id="13" name="Rectangle 12"/>
          <p:cNvSpPr/>
          <p:nvPr/>
        </p:nvSpPr>
        <p:spPr>
          <a:xfrm>
            <a:off x="2667000" y="1447800"/>
            <a:ext cx="1981200" cy="541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1" name="Rectangle 10"/>
          <p:cNvSpPr/>
          <p:nvPr/>
        </p:nvSpPr>
        <p:spPr>
          <a:xfrm>
            <a:off x="2667000" y="1447800"/>
            <a:ext cx="5105400" cy="54102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12" name="Rectangle 11"/>
          <p:cNvSpPr/>
          <p:nvPr/>
        </p:nvSpPr>
        <p:spPr>
          <a:xfrm>
            <a:off x="3048000" y="1447800"/>
            <a:ext cx="3429000" cy="5410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sp>
        <p:nvSpPr>
          <p:cNvPr id="26630" name="Rectangle 2"/>
          <p:cNvSpPr>
            <a:spLocks noGrp="1" noChangeArrowheads="1"/>
          </p:cNvSpPr>
          <p:nvPr>
            <p:ph type="title"/>
          </p:nvPr>
        </p:nvSpPr>
        <p:spPr>
          <a:xfrm>
            <a:off x="304800" y="1143000"/>
            <a:ext cx="8458200" cy="1143000"/>
          </a:xfrm>
        </p:spPr>
        <p:txBody>
          <a:bodyPr/>
          <a:lstStyle/>
          <a:p>
            <a:pPr algn="l"/>
            <a:r>
              <a:rPr lang="en-US" sz="2400" dirty="0" smtClean="0">
                <a:solidFill>
                  <a:srgbClr val="0070C0"/>
                </a:solidFill>
                <a:latin typeface="Calibri" pitchFamily="34" charset="0"/>
                <a:cs typeface="Calibri" pitchFamily="34" charset="0"/>
              </a:rPr>
              <a:t>Natural Gas</a:t>
            </a:r>
          </a:p>
        </p:txBody>
      </p:sp>
      <p:grpSp>
        <p:nvGrpSpPr>
          <p:cNvPr id="26631" name="Group 7"/>
          <p:cNvGrpSpPr>
            <a:grpSpLocks/>
          </p:cNvGrpSpPr>
          <p:nvPr/>
        </p:nvGrpSpPr>
        <p:grpSpPr bwMode="auto">
          <a:xfrm>
            <a:off x="1765300" y="4819650"/>
            <a:ext cx="3340100" cy="2011363"/>
            <a:chOff x="3581400" y="3200400"/>
            <a:chExt cx="5562600" cy="3349626"/>
          </a:xfrm>
        </p:grpSpPr>
        <p:pic>
          <p:nvPicPr>
            <p:cNvPr id="26634" name="Picture 14" descr="pa_map"/>
            <p:cNvPicPr>
              <a:picLocks noChangeAspect="1" noChangeArrowheads="1"/>
            </p:cNvPicPr>
            <p:nvPr/>
          </p:nvPicPr>
          <p:blipFill>
            <a:blip r:embed="rId3" cstate="print"/>
            <a:srcRect/>
            <a:stretch>
              <a:fillRect/>
            </a:stretch>
          </p:blipFill>
          <p:spPr bwMode="auto">
            <a:xfrm>
              <a:off x="4267199" y="3532868"/>
              <a:ext cx="4876801" cy="3017158"/>
            </a:xfrm>
            <a:prstGeom prst="rect">
              <a:avLst/>
            </a:prstGeom>
            <a:noFill/>
            <a:ln w="9525">
              <a:noFill/>
              <a:miter lim="800000"/>
              <a:headEnd/>
              <a:tailEnd/>
            </a:ln>
          </p:spPr>
        </p:pic>
        <p:sp>
          <p:nvSpPr>
            <p:cNvPr id="6" name="Rectangle 5"/>
            <p:cNvSpPr/>
            <p:nvPr/>
          </p:nvSpPr>
          <p:spPr>
            <a:xfrm>
              <a:off x="3581400" y="3200400"/>
              <a:ext cx="5562600" cy="304823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7" name="Rectangle 6"/>
            <p:cNvSpPr/>
            <p:nvPr/>
          </p:nvSpPr>
          <p:spPr>
            <a:xfrm>
              <a:off x="4723531" y="6248639"/>
              <a:ext cx="306683" cy="22736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grpSp>
      <p:sp>
        <p:nvSpPr>
          <p:cNvPr id="232451" name="Rectangle 3"/>
          <p:cNvSpPr>
            <a:spLocks noGrp="1" noChangeArrowheads="1"/>
          </p:cNvSpPr>
          <p:nvPr>
            <p:ph type="body" sz="half" idx="1"/>
          </p:nvPr>
        </p:nvSpPr>
        <p:spPr>
          <a:xfrm>
            <a:off x="0" y="2057400"/>
            <a:ext cx="7772400" cy="3048000"/>
          </a:xfrm>
          <a:ln w="38100"/>
        </p:spPr>
        <p:txBody>
          <a:bodyPr rtlCol="0">
            <a:normAutofit fontScale="92500" lnSpcReduction="10000"/>
          </a:bodyPr>
          <a:lstStyle/>
          <a:p>
            <a:pPr fontAlgn="auto">
              <a:lnSpc>
                <a:spcPct val="110000"/>
              </a:lnSpc>
              <a:spcBef>
                <a:spcPts val="0"/>
              </a:spcBef>
              <a:spcAft>
                <a:spcPts val="0"/>
              </a:spcAft>
              <a:buFontTx/>
              <a:buNone/>
              <a:defRPr/>
            </a:pPr>
            <a:r>
              <a:rPr lang="en-US" sz="1600" b="1" dirty="0" smtClean="0">
                <a:solidFill>
                  <a:srgbClr val="FF0000"/>
                </a:solidFill>
                <a:latin typeface="Calibri" pitchFamily="34" charset="0"/>
                <a:cs typeface="Calibri" pitchFamily="34" charset="0"/>
              </a:rPr>
              <a:t>	</a:t>
            </a:r>
            <a:r>
              <a:rPr lang="en-US" sz="1700" b="1" dirty="0" smtClean="0">
                <a:solidFill>
                  <a:srgbClr val="002060"/>
                </a:solidFill>
                <a:latin typeface="Calibri" pitchFamily="34" charset="0"/>
                <a:cs typeface="Calibri" pitchFamily="34" charset="0"/>
              </a:rPr>
              <a:t>Under two-thirds of Pennsylvania lies the Marcellus Shale, the largest</a:t>
            </a:r>
          </a:p>
          <a:p>
            <a:pPr fontAlgn="auto">
              <a:lnSpc>
                <a:spcPct val="110000"/>
              </a:lnSpc>
              <a:spcBef>
                <a:spcPts val="0"/>
              </a:spcBef>
              <a:spcAft>
                <a:spcPts val="0"/>
              </a:spcAft>
              <a:buFontTx/>
              <a:buNone/>
              <a:defRPr/>
            </a:pPr>
            <a:r>
              <a:rPr lang="en-US" sz="1700" b="1" dirty="0" smtClean="0">
                <a:solidFill>
                  <a:srgbClr val="002060"/>
                </a:solidFill>
                <a:latin typeface="Calibri" pitchFamily="34" charset="0"/>
                <a:cs typeface="Calibri" pitchFamily="34" charset="0"/>
              </a:rPr>
              <a:t>       known shale deposit in the world. With advances in drilling technology, natural gas extraction has become a major opportunity for the Commonwealth.</a:t>
            </a:r>
          </a:p>
          <a:p>
            <a:pPr fontAlgn="auto">
              <a:lnSpc>
                <a:spcPct val="80000"/>
              </a:lnSpc>
              <a:spcAft>
                <a:spcPts val="0"/>
              </a:spcAft>
              <a:buFontTx/>
              <a:buNone/>
              <a:defRPr/>
            </a:pPr>
            <a:endParaRPr lang="en-US" sz="1400" dirty="0" smtClean="0">
              <a:solidFill>
                <a:srgbClr val="FF0000"/>
              </a:solidFill>
              <a:latin typeface="Calibri" pitchFamily="34" charset="0"/>
              <a:cs typeface="Calibri" pitchFamily="34" charset="0"/>
            </a:endParaRPr>
          </a:p>
          <a:p>
            <a:pPr lvl="1"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In addition to the potential for drilling and recovery companies, there are many</a:t>
            </a:r>
          </a:p>
          <a:p>
            <a:pPr lvl="1" fontAlgn="auto">
              <a:lnSpc>
                <a:spcPct val="80000"/>
              </a:lnSpc>
              <a:spcAft>
                <a:spcPts val="0"/>
              </a:spcAft>
              <a:buFontTx/>
              <a:buNone/>
              <a:defRPr/>
            </a:pPr>
            <a:r>
              <a:rPr lang="en-US" sz="1500" dirty="0" smtClean="0">
                <a:solidFill>
                  <a:srgbClr val="002060"/>
                </a:solidFill>
                <a:latin typeface="Calibri" pitchFamily="34" charset="0"/>
                <a:cs typeface="Calibri" pitchFamily="34" charset="0"/>
              </a:rPr>
              <a:t>       opportunities for the following:</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Drilling rigs</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Tubular goods</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Slurry blender</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Fracturing pumps and tanks</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High pressure treating iron</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Low pressure pipes and gauges</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Metering equipment and gas-processing systems</a:t>
            </a:r>
          </a:p>
          <a:p>
            <a:pPr lvl="2" fontAlgn="auto">
              <a:lnSpc>
                <a:spcPct val="80000"/>
              </a:lnSpc>
              <a:spcAft>
                <a:spcPts val="0"/>
              </a:spcAft>
              <a:buFont typeface="Arial" pitchFamily="34" charset="0"/>
              <a:buChar char="•"/>
              <a:defRPr/>
            </a:pPr>
            <a:r>
              <a:rPr lang="en-US" sz="1500" dirty="0" smtClean="0">
                <a:solidFill>
                  <a:srgbClr val="002060"/>
                </a:solidFill>
                <a:latin typeface="Calibri" pitchFamily="34" charset="0"/>
                <a:cs typeface="Calibri" pitchFamily="34" charset="0"/>
              </a:rPr>
              <a:t>Directional drilling and water treatment equipment</a:t>
            </a:r>
          </a:p>
          <a:p>
            <a:pPr lvl="2" fontAlgn="auto">
              <a:lnSpc>
                <a:spcPct val="80000"/>
              </a:lnSpc>
              <a:spcAft>
                <a:spcPts val="0"/>
              </a:spcAft>
              <a:buFont typeface="Arial" pitchFamily="34" charset="0"/>
              <a:buChar char="•"/>
              <a:defRPr/>
            </a:pPr>
            <a:endParaRPr lang="en-US" sz="1000" dirty="0">
              <a:solidFill>
                <a:srgbClr val="FF0000"/>
              </a:solidFill>
              <a:latin typeface="Calibri" pitchFamily="34" charset="0"/>
              <a:cs typeface="Calibri" pitchFamily="34" charset="0"/>
            </a:endParaRPr>
          </a:p>
          <a:p>
            <a:pPr lvl="1" fontAlgn="auto">
              <a:lnSpc>
                <a:spcPct val="80000"/>
              </a:lnSpc>
              <a:spcAft>
                <a:spcPts val="0"/>
              </a:spcAft>
              <a:buFont typeface="Arial" pitchFamily="34" charset="0"/>
              <a:buChar char="–"/>
              <a:defRPr/>
            </a:pPr>
            <a:endParaRPr lang="en-US" sz="1000" dirty="0">
              <a:solidFill>
                <a:srgbClr val="FF0000"/>
              </a:solidFill>
              <a:latin typeface="Calibri" pitchFamily="34" charset="0"/>
              <a:cs typeface="Calibri" pitchFamily="34" charset="0"/>
            </a:endParaRPr>
          </a:p>
        </p:txBody>
      </p:sp>
      <p:sp>
        <p:nvSpPr>
          <p:cNvPr id="26633" name="Rectangle 4"/>
          <p:cNvSpPr>
            <a:spLocks noGrp="1" noChangeArrowheads="1"/>
          </p:cNvSpPr>
          <p:nvPr>
            <p:ph type="body" sz="half" idx="2"/>
          </p:nvPr>
        </p:nvSpPr>
        <p:spPr>
          <a:xfrm>
            <a:off x="0" y="5257800"/>
            <a:ext cx="2895600" cy="1600200"/>
          </a:xfrm>
        </p:spPr>
        <p:txBody>
          <a:bodyPr/>
          <a:lstStyle/>
          <a:p>
            <a:pPr algn="ctr">
              <a:lnSpc>
                <a:spcPct val="80000"/>
              </a:lnSpc>
              <a:buFontTx/>
              <a:buNone/>
            </a:pPr>
            <a:r>
              <a:rPr lang="en-US" sz="1600" b="1" smtClean="0">
                <a:solidFill>
                  <a:srgbClr val="002060"/>
                </a:solidFill>
                <a:latin typeface="Calibri" pitchFamily="34" charset="0"/>
                <a:cs typeface="Calibri" pitchFamily="34" charset="0"/>
              </a:rPr>
              <a:t>Success Stories</a:t>
            </a:r>
          </a:p>
          <a:p>
            <a:pPr algn="ctr">
              <a:lnSpc>
                <a:spcPct val="80000"/>
              </a:lnSpc>
              <a:buFontTx/>
              <a:buNone/>
            </a:pPr>
            <a:endParaRPr lang="en-US" sz="1400" b="1" smtClean="0">
              <a:solidFill>
                <a:srgbClr val="002060"/>
              </a:solidFill>
              <a:latin typeface="Calibri" pitchFamily="34" charset="0"/>
              <a:cs typeface="Calibri" pitchFamily="34" charset="0"/>
            </a:endParaRPr>
          </a:p>
          <a:p>
            <a:pPr lvl="1">
              <a:lnSpc>
                <a:spcPct val="80000"/>
              </a:lnSpc>
            </a:pPr>
            <a:r>
              <a:rPr lang="en-US" sz="1400" smtClean="0">
                <a:solidFill>
                  <a:srgbClr val="002060"/>
                </a:solidFill>
                <a:latin typeface="Calibri" pitchFamily="34" charset="0"/>
                <a:cs typeface="Calibri" pitchFamily="34" charset="0"/>
              </a:rPr>
              <a:t>Talisman Energy</a:t>
            </a:r>
          </a:p>
          <a:p>
            <a:pPr lvl="1">
              <a:lnSpc>
                <a:spcPct val="80000"/>
              </a:lnSpc>
            </a:pPr>
            <a:r>
              <a:rPr lang="en-US" sz="1400" smtClean="0">
                <a:solidFill>
                  <a:srgbClr val="002060"/>
                </a:solidFill>
                <a:latin typeface="Calibri" pitchFamily="34" charset="0"/>
                <a:cs typeface="Calibri" pitchFamily="34" charset="0"/>
              </a:rPr>
              <a:t>TRICAN Well Service</a:t>
            </a:r>
          </a:p>
          <a:p>
            <a:pPr lvl="1">
              <a:lnSpc>
                <a:spcPct val="80000"/>
              </a:lnSpc>
            </a:pPr>
            <a:r>
              <a:rPr lang="en-US" sz="1400" smtClean="0">
                <a:solidFill>
                  <a:srgbClr val="002060"/>
                </a:solidFill>
                <a:latin typeface="Calibri" pitchFamily="34" charset="0"/>
                <a:cs typeface="Calibri" pitchFamily="34" charset="0"/>
              </a:rPr>
              <a:t>BOS Solutions</a:t>
            </a:r>
          </a:p>
          <a:p>
            <a:pPr lvl="1">
              <a:lnSpc>
                <a:spcPct val="80000"/>
              </a:lnSpc>
            </a:pPr>
            <a:r>
              <a:rPr lang="en-US" sz="1400" smtClean="0">
                <a:solidFill>
                  <a:srgbClr val="002060"/>
                </a:solidFill>
                <a:latin typeface="Calibri" pitchFamily="34" charset="0"/>
                <a:cs typeface="Calibri" pitchFamily="34" charset="0"/>
              </a:rPr>
              <a:t>FracServe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4"/>
          <p:cNvSpPr>
            <a:spLocks noGrp="1"/>
          </p:cNvSpPr>
          <p:nvPr>
            <p:ph type="body" idx="1"/>
          </p:nvPr>
        </p:nvSpPr>
        <p:spPr>
          <a:xfrm>
            <a:off x="536575" y="2571750"/>
            <a:ext cx="4040188" cy="639763"/>
          </a:xfrm>
        </p:spPr>
        <p:txBody>
          <a:bodyPr/>
          <a:lstStyle/>
          <a:p>
            <a:pPr eaLnBrk="1" hangingPunct="1"/>
            <a:r>
              <a:rPr lang="en-US" sz="2000" smtClean="0">
                <a:solidFill>
                  <a:srgbClr val="0070C0"/>
                </a:solidFill>
                <a:latin typeface="Calibri" pitchFamily="34" charset="0"/>
                <a:cs typeface="Calibri" pitchFamily="34" charset="0"/>
              </a:rPr>
              <a:t>@tradePA</a:t>
            </a:r>
          </a:p>
        </p:txBody>
      </p:sp>
      <p:sp>
        <p:nvSpPr>
          <p:cNvPr id="16387" name="Content Placeholder 5"/>
          <p:cNvSpPr>
            <a:spLocks noGrp="1"/>
          </p:cNvSpPr>
          <p:nvPr>
            <p:ph sz="half" idx="2"/>
          </p:nvPr>
        </p:nvSpPr>
        <p:spPr>
          <a:xfrm>
            <a:off x="536575" y="3257550"/>
            <a:ext cx="4040188" cy="3600450"/>
          </a:xfrm>
        </p:spPr>
        <p:txBody>
          <a:bodyPr/>
          <a:lstStyle/>
          <a:p>
            <a:pPr eaLnBrk="1" hangingPunct="1"/>
            <a:r>
              <a:rPr lang="en-US" sz="1600" smtClean="0">
                <a:solidFill>
                  <a:srgbClr val="002060"/>
                </a:solidFill>
                <a:latin typeface="Calibri" pitchFamily="34" charset="0"/>
                <a:cs typeface="Calibri" pitchFamily="34" charset="0"/>
              </a:rPr>
              <a:t>Center for Trade Development (CTD) account</a:t>
            </a:r>
          </a:p>
          <a:p>
            <a:pPr eaLnBrk="1" hangingPunct="1"/>
            <a:endParaRPr lang="en-US" sz="1600" smtClean="0">
              <a:solidFill>
                <a:srgbClr val="002060"/>
              </a:solidFill>
              <a:latin typeface="Calibri" pitchFamily="34" charset="0"/>
              <a:cs typeface="Calibri" pitchFamily="34" charset="0"/>
            </a:endParaRPr>
          </a:p>
          <a:p>
            <a:pPr eaLnBrk="1" hangingPunct="1"/>
            <a:r>
              <a:rPr lang="en-US" sz="1600" smtClean="0">
                <a:solidFill>
                  <a:srgbClr val="002060"/>
                </a:solidFill>
                <a:latin typeface="Calibri" pitchFamily="34" charset="0"/>
                <a:cs typeface="Calibri" pitchFamily="34" charset="0"/>
              </a:rPr>
              <a:t>Tweeting news about export assistance and promotion activities</a:t>
            </a:r>
          </a:p>
          <a:p>
            <a:pPr eaLnBrk="1" hangingPunct="1"/>
            <a:endParaRPr lang="en-US" sz="1600" smtClean="0">
              <a:solidFill>
                <a:srgbClr val="002060"/>
              </a:solidFill>
              <a:latin typeface="Calibri" pitchFamily="34" charset="0"/>
              <a:cs typeface="Calibri" pitchFamily="34" charset="0"/>
            </a:endParaRPr>
          </a:p>
          <a:p>
            <a:pPr eaLnBrk="1" hangingPunct="1"/>
            <a:r>
              <a:rPr lang="en-US" sz="1600" smtClean="0">
                <a:solidFill>
                  <a:srgbClr val="002060"/>
                </a:solidFill>
                <a:latin typeface="Calibri" pitchFamily="34" charset="0"/>
                <a:cs typeface="Calibri" pitchFamily="34" charset="0"/>
              </a:rPr>
              <a:t>Target audience are local Pennsylvania companies and economic development partners</a:t>
            </a:r>
          </a:p>
        </p:txBody>
      </p:sp>
      <p:sp>
        <p:nvSpPr>
          <p:cNvPr id="16388" name="Text Placeholder 6"/>
          <p:cNvSpPr>
            <a:spLocks noGrp="1"/>
          </p:cNvSpPr>
          <p:nvPr>
            <p:ph type="body" sz="quarter" idx="3"/>
          </p:nvPr>
        </p:nvSpPr>
        <p:spPr>
          <a:xfrm>
            <a:off x="4724400" y="2571750"/>
            <a:ext cx="4041775" cy="639763"/>
          </a:xfrm>
        </p:spPr>
        <p:txBody>
          <a:bodyPr/>
          <a:lstStyle/>
          <a:p>
            <a:pPr eaLnBrk="1" hangingPunct="1"/>
            <a:r>
              <a:rPr lang="en-US" sz="2000" smtClean="0">
                <a:solidFill>
                  <a:srgbClr val="0070C0"/>
                </a:solidFill>
                <a:latin typeface="Calibri" pitchFamily="34" charset="0"/>
                <a:cs typeface="Calibri" pitchFamily="34" charset="0"/>
              </a:rPr>
              <a:t>@investPA</a:t>
            </a:r>
          </a:p>
        </p:txBody>
      </p:sp>
      <p:sp>
        <p:nvSpPr>
          <p:cNvPr id="16389" name="Content Placeholder 7"/>
          <p:cNvSpPr>
            <a:spLocks noGrp="1"/>
          </p:cNvSpPr>
          <p:nvPr>
            <p:ph sz="quarter" idx="4"/>
          </p:nvPr>
        </p:nvSpPr>
        <p:spPr>
          <a:xfrm>
            <a:off x="4724400" y="3257550"/>
            <a:ext cx="4041775" cy="3600450"/>
          </a:xfrm>
        </p:spPr>
        <p:txBody>
          <a:bodyPr/>
          <a:lstStyle/>
          <a:p>
            <a:pPr eaLnBrk="1" hangingPunct="1"/>
            <a:r>
              <a:rPr lang="en-US" sz="1600" smtClean="0">
                <a:solidFill>
                  <a:srgbClr val="002060"/>
                </a:solidFill>
                <a:latin typeface="Calibri" pitchFamily="34" charset="0"/>
                <a:cs typeface="Calibri" pitchFamily="34" charset="0"/>
              </a:rPr>
              <a:t>Center for Direct Investment (CDI) account</a:t>
            </a:r>
          </a:p>
          <a:p>
            <a:pPr eaLnBrk="1" hangingPunct="1"/>
            <a:endParaRPr lang="en-US" sz="1600" smtClean="0">
              <a:solidFill>
                <a:srgbClr val="002060"/>
              </a:solidFill>
              <a:latin typeface="Calibri" pitchFamily="34" charset="0"/>
              <a:cs typeface="Calibri" pitchFamily="34" charset="0"/>
            </a:endParaRPr>
          </a:p>
          <a:p>
            <a:pPr eaLnBrk="1" hangingPunct="1"/>
            <a:r>
              <a:rPr lang="en-US" sz="1600" smtClean="0">
                <a:solidFill>
                  <a:srgbClr val="002060"/>
                </a:solidFill>
                <a:latin typeface="Calibri" pitchFamily="34" charset="0"/>
                <a:cs typeface="Calibri" pitchFamily="34" charset="0"/>
              </a:rPr>
              <a:t>Tweeting about Pennsylvania industries and investment opportunities</a:t>
            </a:r>
          </a:p>
          <a:p>
            <a:pPr eaLnBrk="1" hangingPunct="1"/>
            <a:endParaRPr lang="en-US" sz="1600" smtClean="0">
              <a:solidFill>
                <a:srgbClr val="002060"/>
              </a:solidFill>
              <a:latin typeface="Calibri" pitchFamily="34" charset="0"/>
              <a:cs typeface="Calibri" pitchFamily="34" charset="0"/>
            </a:endParaRPr>
          </a:p>
          <a:p>
            <a:pPr eaLnBrk="1" hangingPunct="1"/>
            <a:r>
              <a:rPr lang="en-US" sz="1600" smtClean="0">
                <a:solidFill>
                  <a:srgbClr val="002060"/>
                </a:solidFill>
                <a:latin typeface="Calibri" pitchFamily="34" charset="0"/>
                <a:cs typeface="Calibri" pitchFamily="34" charset="0"/>
              </a:rPr>
              <a:t>Target audience are international companies and local economic development partners</a:t>
            </a:r>
          </a:p>
        </p:txBody>
      </p:sp>
      <p:sp>
        <p:nvSpPr>
          <p:cNvPr id="9" name="Rectangle 2"/>
          <p:cNvSpPr txBox="1">
            <a:spLocks noChangeArrowheads="1"/>
          </p:cNvSpPr>
          <p:nvPr/>
        </p:nvSpPr>
        <p:spPr>
          <a:xfrm>
            <a:off x="457200" y="1447800"/>
            <a:ext cx="8229600" cy="685800"/>
          </a:xfrm>
          <a:prstGeom prst="rect">
            <a:avLst/>
          </a:prstGeom>
        </p:spPr>
        <p:txBody>
          <a:bodyPr anchor="ctr">
            <a:normAutofit/>
          </a:bodyPr>
          <a:lstStyle/>
          <a:p>
            <a:pPr algn="ctr" fontAlgn="auto">
              <a:spcAft>
                <a:spcPts val="0"/>
              </a:spcAft>
              <a:defRPr/>
            </a:pPr>
            <a:r>
              <a:rPr lang="en-US" sz="2400" b="1" dirty="0">
                <a:solidFill>
                  <a:srgbClr val="0070C0"/>
                </a:solidFill>
                <a:latin typeface="Calibri" pitchFamily="34" charset="0"/>
                <a:ea typeface="+mj-ea"/>
                <a:cs typeface="Calibri" pitchFamily="34" charset="0"/>
              </a:rPr>
              <a:t>News and Updates – Social Media</a:t>
            </a:r>
          </a:p>
        </p:txBody>
      </p:sp>
      <p:sp>
        <p:nvSpPr>
          <p:cNvPr id="16391" name="Line 8"/>
          <p:cNvSpPr>
            <a:spLocks noChangeShapeType="1"/>
          </p:cNvSpPr>
          <p:nvPr/>
        </p:nvSpPr>
        <p:spPr bwMode="auto">
          <a:xfrm>
            <a:off x="457200" y="2647950"/>
            <a:ext cx="8077200" cy="0"/>
          </a:xfrm>
          <a:prstGeom prst="line">
            <a:avLst/>
          </a:prstGeom>
          <a:noFill/>
          <a:ln w="38100">
            <a:solidFill>
              <a:srgbClr val="EAEAEA"/>
            </a:solidFill>
            <a:round/>
            <a:headEnd/>
            <a:tailEnd/>
          </a:ln>
        </p:spPr>
        <p:txBody>
          <a:bodyPr/>
          <a:lstStyle/>
          <a:p>
            <a:endParaRPr lang="en-US"/>
          </a:p>
        </p:txBody>
      </p:sp>
      <p:sp>
        <p:nvSpPr>
          <p:cNvPr id="16392" name="Line 9"/>
          <p:cNvSpPr>
            <a:spLocks noChangeShapeType="1"/>
          </p:cNvSpPr>
          <p:nvPr/>
        </p:nvSpPr>
        <p:spPr bwMode="auto">
          <a:xfrm flipH="1">
            <a:off x="4343400" y="2647950"/>
            <a:ext cx="76200" cy="3962400"/>
          </a:xfrm>
          <a:prstGeom prst="line">
            <a:avLst/>
          </a:prstGeom>
          <a:noFill/>
          <a:ln w="38100">
            <a:solidFill>
              <a:srgbClr val="EAEAEA"/>
            </a:solidFill>
            <a:round/>
            <a:headEnd/>
            <a:tailEnd/>
          </a:ln>
        </p:spPr>
        <p:txBody>
          <a:bodyPr/>
          <a:lstStyle/>
          <a:p>
            <a:endParaRPr lang="en-US"/>
          </a:p>
        </p:txBody>
      </p:sp>
      <p:sp>
        <p:nvSpPr>
          <p:cNvPr id="10" name="Rectangle 2"/>
          <p:cNvSpPr txBox="1">
            <a:spLocks noChangeArrowheads="1"/>
          </p:cNvSpPr>
          <p:nvPr/>
        </p:nvSpPr>
        <p:spPr>
          <a:xfrm>
            <a:off x="457200" y="1885950"/>
            <a:ext cx="8229600" cy="884238"/>
          </a:xfrm>
          <a:prstGeom prst="rect">
            <a:avLst/>
          </a:prstGeom>
        </p:spPr>
        <p:txBody>
          <a:bodyPr anchor="ctr">
            <a:normAutofit/>
          </a:bodyPr>
          <a:lstStyle/>
          <a:p>
            <a:pPr fontAlgn="auto">
              <a:spcAft>
                <a:spcPts val="0"/>
              </a:spcAft>
              <a:defRPr/>
            </a:pPr>
            <a:r>
              <a:rPr lang="en-US" sz="2800" b="1" dirty="0">
                <a:solidFill>
                  <a:srgbClr val="002060"/>
                </a:solidFill>
                <a:latin typeface="Calibri" pitchFamily="34" charset="0"/>
                <a:ea typeface="+mj-ea"/>
                <a:cs typeface="Calibri" pitchFamily="34" charset="0"/>
              </a:rPr>
              <a:t>Follow us on </a:t>
            </a:r>
            <a:r>
              <a:rPr lang="en-US" sz="2800" b="1" dirty="0">
                <a:solidFill>
                  <a:srgbClr val="00B0F0"/>
                </a:solidFill>
                <a:latin typeface="Calibri" pitchFamily="34" charset="0"/>
                <a:ea typeface="+mj-ea"/>
                <a:cs typeface="Calibri" pitchFamily="34" charset="0"/>
              </a:rPr>
              <a:t>Twitter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img.docstoccdn.com/thumb/orig/19351380.png"/>
          <p:cNvPicPr>
            <a:picLocks noChangeAspect="1" noChangeArrowheads="1"/>
          </p:cNvPicPr>
          <p:nvPr/>
        </p:nvPicPr>
        <p:blipFill>
          <a:blip r:embed="rId3" cstate="print">
            <a:clrChange>
              <a:clrFrom>
                <a:srgbClr val="FEFEFF"/>
              </a:clrFrom>
              <a:clrTo>
                <a:srgbClr val="FEFEFF">
                  <a:alpha val="0"/>
                </a:srgbClr>
              </a:clrTo>
            </a:clrChange>
          </a:blip>
          <a:srcRect l="967" t="11588" r="1106" b="13245"/>
          <a:stretch>
            <a:fillRect/>
          </a:stretch>
        </p:blipFill>
        <p:spPr bwMode="auto">
          <a:xfrm>
            <a:off x="2286000" y="2286000"/>
            <a:ext cx="4800600" cy="2730500"/>
          </a:xfrm>
          <a:prstGeom prst="rect">
            <a:avLst/>
          </a:prstGeom>
          <a:noFill/>
          <a:ln w="9525">
            <a:noFill/>
            <a:miter lim="800000"/>
            <a:headEnd/>
            <a:tailEnd/>
          </a:ln>
        </p:spPr>
      </p:pic>
      <p:sp>
        <p:nvSpPr>
          <p:cNvPr id="27651" name="Rectangle 4"/>
          <p:cNvSpPr>
            <a:spLocks noGrp="1" noChangeArrowheads="1"/>
          </p:cNvSpPr>
          <p:nvPr>
            <p:ph type="title"/>
          </p:nvPr>
        </p:nvSpPr>
        <p:spPr>
          <a:xfrm>
            <a:off x="457200" y="1477963"/>
            <a:ext cx="8229600" cy="884237"/>
          </a:xfrm>
          <a:noFill/>
        </p:spPr>
        <p:txBody>
          <a:bodyPr/>
          <a:lstStyle/>
          <a:p>
            <a:pPr eaLnBrk="1" hangingPunct="1"/>
            <a:r>
              <a:rPr lang="en-US" sz="2400" dirty="0" smtClean="0">
                <a:solidFill>
                  <a:srgbClr val="0070C0"/>
                </a:solidFill>
                <a:latin typeface="Calibri" pitchFamily="34" charset="0"/>
                <a:cs typeface="Calibri" pitchFamily="34" charset="0"/>
              </a:rPr>
              <a:t>Office of International Business Development</a:t>
            </a:r>
            <a:br>
              <a:rPr lang="en-US" sz="2400" dirty="0" smtClean="0">
                <a:solidFill>
                  <a:srgbClr val="0070C0"/>
                </a:solidFill>
                <a:latin typeface="Calibri" pitchFamily="34" charset="0"/>
                <a:cs typeface="Calibri" pitchFamily="34" charset="0"/>
              </a:rPr>
            </a:br>
            <a:r>
              <a:rPr lang="en-US" sz="2400" dirty="0" smtClean="0">
                <a:solidFill>
                  <a:srgbClr val="0070C0"/>
                </a:solidFill>
                <a:latin typeface="Calibri" pitchFamily="34" charset="0"/>
                <a:cs typeface="Calibri" pitchFamily="34" charset="0"/>
              </a:rPr>
              <a:t> Department of Community &amp; Economic Development</a:t>
            </a:r>
          </a:p>
        </p:txBody>
      </p:sp>
      <p:sp>
        <p:nvSpPr>
          <p:cNvPr id="6" name="Rectangle 3"/>
          <p:cNvSpPr txBox="1">
            <a:spLocks noChangeArrowheads="1"/>
          </p:cNvSpPr>
          <p:nvPr/>
        </p:nvSpPr>
        <p:spPr bwMode="auto">
          <a:xfrm>
            <a:off x="0" y="5257800"/>
            <a:ext cx="4572000" cy="15621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US" sz="1600" b="1" kern="0" dirty="0">
                <a:solidFill>
                  <a:srgbClr val="0A1F62"/>
                </a:solidFill>
                <a:latin typeface="Calibri" pitchFamily="34" charset="0"/>
                <a:cs typeface="Calibri" pitchFamily="34" charset="0"/>
              </a:rPr>
              <a:t>Commonwealth Keystone Building</a:t>
            </a:r>
          </a:p>
          <a:p>
            <a:pPr marL="342900" indent="-342900" algn="ctr" eaLnBrk="0" hangingPunct="0">
              <a:lnSpc>
                <a:spcPct val="80000"/>
              </a:lnSpc>
              <a:spcBef>
                <a:spcPct val="20000"/>
              </a:spcBef>
              <a:defRPr/>
            </a:pPr>
            <a:r>
              <a:rPr lang="en-US" sz="1600" kern="0" dirty="0">
                <a:solidFill>
                  <a:srgbClr val="0A1F62"/>
                </a:solidFill>
                <a:latin typeface="Calibri" pitchFamily="34" charset="0"/>
                <a:cs typeface="Calibri" pitchFamily="34" charset="0"/>
              </a:rPr>
              <a:t>400 North Street, 4th Floor</a:t>
            </a:r>
          </a:p>
          <a:p>
            <a:pPr marL="342900" indent="-342900" algn="ctr" eaLnBrk="0" hangingPunct="0">
              <a:lnSpc>
                <a:spcPct val="80000"/>
              </a:lnSpc>
              <a:spcBef>
                <a:spcPct val="20000"/>
              </a:spcBef>
              <a:defRPr/>
            </a:pPr>
            <a:r>
              <a:rPr lang="en-US" sz="1600" kern="0" dirty="0">
                <a:solidFill>
                  <a:srgbClr val="0A1F62"/>
                </a:solidFill>
                <a:latin typeface="Calibri" pitchFamily="34" charset="0"/>
                <a:cs typeface="Calibri" pitchFamily="34" charset="0"/>
              </a:rPr>
              <a:t>Harrisburg, PA  17120  USA</a:t>
            </a:r>
          </a:p>
          <a:p>
            <a:pPr marL="342900" indent="-342900" algn="ctr" eaLnBrk="0" hangingPunct="0">
              <a:lnSpc>
                <a:spcPct val="80000"/>
              </a:lnSpc>
              <a:spcBef>
                <a:spcPct val="20000"/>
              </a:spcBef>
              <a:defRPr/>
            </a:pPr>
            <a:r>
              <a:rPr lang="en-US" sz="1600" kern="0" dirty="0">
                <a:solidFill>
                  <a:srgbClr val="0A1F62"/>
                </a:solidFill>
                <a:latin typeface="Calibri" pitchFamily="34" charset="0"/>
                <a:cs typeface="Calibri" pitchFamily="34" charset="0"/>
              </a:rPr>
              <a:t>Phone:  717-787-7190</a:t>
            </a:r>
          </a:p>
          <a:p>
            <a:pPr marL="342900" indent="-342900" algn="ctr" eaLnBrk="0" hangingPunct="0">
              <a:lnSpc>
                <a:spcPct val="80000"/>
              </a:lnSpc>
              <a:spcBef>
                <a:spcPct val="20000"/>
              </a:spcBef>
              <a:defRPr/>
            </a:pPr>
            <a:r>
              <a:rPr lang="en-US" sz="1600" kern="0" dirty="0">
                <a:solidFill>
                  <a:srgbClr val="0A1F62"/>
                </a:solidFill>
                <a:latin typeface="Calibri" pitchFamily="34" charset="0"/>
                <a:cs typeface="Calibri" pitchFamily="34" charset="0"/>
              </a:rPr>
              <a:t>Fax:  717-772-5106</a:t>
            </a:r>
          </a:p>
        </p:txBody>
      </p:sp>
      <p:sp>
        <p:nvSpPr>
          <p:cNvPr id="27654" name="Rectangle 273"/>
          <p:cNvSpPr>
            <a:spLocks noChangeArrowheads="1"/>
          </p:cNvSpPr>
          <p:nvPr/>
        </p:nvSpPr>
        <p:spPr bwMode="auto">
          <a:xfrm>
            <a:off x="7086600" y="6096000"/>
            <a:ext cx="2057400" cy="762000"/>
          </a:xfrm>
          <a:prstGeom prst="rect">
            <a:avLst/>
          </a:prstGeom>
          <a:solidFill>
            <a:schemeClr val="bg1"/>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13" name="Rectangle 2"/>
          <p:cNvSpPr txBox="1">
            <a:spLocks noChangeArrowheads="1"/>
          </p:cNvSpPr>
          <p:nvPr/>
        </p:nvSpPr>
        <p:spPr bwMode="auto">
          <a:xfrm>
            <a:off x="4572000" y="5257800"/>
            <a:ext cx="4572000" cy="1562100"/>
          </a:xfrm>
          <a:prstGeom prst="rect">
            <a:avLst/>
          </a:prstGeom>
          <a:noFill/>
          <a:ln w="9525">
            <a:noFill/>
            <a:miter lim="800000"/>
            <a:headEnd/>
            <a:tailEnd/>
          </a:ln>
        </p:spPr>
        <p:txBody>
          <a:bodyPr/>
          <a:lstStyle/>
          <a:p>
            <a:pPr marL="342900" indent="-342900" algn="ctr" eaLnBrk="0" hangingPunct="0">
              <a:lnSpc>
                <a:spcPct val="80000"/>
              </a:lnSpc>
              <a:spcBef>
                <a:spcPct val="20000"/>
              </a:spcBef>
              <a:defRPr/>
            </a:pPr>
            <a:r>
              <a:rPr lang="en-US" sz="1600" b="1" kern="0" dirty="0" smtClean="0">
                <a:solidFill>
                  <a:srgbClr val="0A1F62"/>
                </a:solidFill>
                <a:latin typeface="Calibri" pitchFamily="34" charset="0"/>
                <a:cs typeface="Calibri" pitchFamily="34" charset="0"/>
              </a:rPr>
              <a:t>Wilfred Muskens</a:t>
            </a:r>
            <a:endParaRPr lang="en-US" sz="1600" b="1" kern="0" dirty="0">
              <a:solidFill>
                <a:srgbClr val="0A1F62"/>
              </a:solidFill>
              <a:latin typeface="Calibri" pitchFamily="34" charset="0"/>
              <a:cs typeface="Calibri" pitchFamily="34" charset="0"/>
            </a:endParaRPr>
          </a:p>
          <a:p>
            <a:pPr marL="342900" indent="-342900" algn="ctr" eaLnBrk="0" hangingPunct="0">
              <a:lnSpc>
                <a:spcPct val="80000"/>
              </a:lnSpc>
              <a:spcBef>
                <a:spcPct val="20000"/>
              </a:spcBef>
              <a:defRPr/>
            </a:pPr>
            <a:r>
              <a:rPr lang="en-US" sz="1600" kern="0" dirty="0" smtClean="0">
                <a:solidFill>
                  <a:srgbClr val="0A1F62"/>
                </a:solidFill>
                <a:latin typeface="Calibri" pitchFamily="34" charset="0"/>
                <a:cs typeface="Calibri" pitchFamily="34" charset="0"/>
              </a:rPr>
              <a:t>Deputy Secretary</a:t>
            </a:r>
            <a:endParaRPr lang="en-US" sz="1600" kern="0" dirty="0">
              <a:solidFill>
                <a:srgbClr val="0A1F62"/>
              </a:solidFill>
              <a:latin typeface="Calibri" pitchFamily="34" charset="0"/>
              <a:cs typeface="Calibri" pitchFamily="34" charset="0"/>
            </a:endParaRPr>
          </a:p>
          <a:p>
            <a:pPr marL="342900" indent="-342900" algn="ctr" eaLnBrk="0" hangingPunct="0">
              <a:lnSpc>
                <a:spcPct val="80000"/>
              </a:lnSpc>
              <a:spcBef>
                <a:spcPct val="20000"/>
              </a:spcBef>
              <a:defRPr/>
            </a:pPr>
            <a:r>
              <a:rPr lang="en-US" sz="1600" kern="0" dirty="0" smtClean="0">
                <a:solidFill>
                  <a:srgbClr val="0A1F62"/>
                </a:solidFill>
                <a:latin typeface="Calibri" pitchFamily="34" charset="0"/>
                <a:cs typeface="Calibri" pitchFamily="34" charset="0"/>
              </a:rPr>
              <a:t>Office of International Business Development</a:t>
            </a:r>
            <a:endParaRPr lang="en-US" sz="1600" kern="0" dirty="0">
              <a:solidFill>
                <a:srgbClr val="0A1F62"/>
              </a:solidFill>
              <a:latin typeface="Calibri" pitchFamily="34" charset="0"/>
              <a:cs typeface="Calibri" pitchFamily="34" charset="0"/>
            </a:endParaRPr>
          </a:p>
          <a:p>
            <a:pPr marL="342900" indent="-342900" algn="ctr" eaLnBrk="0" hangingPunct="0">
              <a:lnSpc>
                <a:spcPct val="80000"/>
              </a:lnSpc>
              <a:spcBef>
                <a:spcPct val="20000"/>
              </a:spcBef>
              <a:defRPr/>
            </a:pPr>
            <a:r>
              <a:rPr lang="en-US" sz="1600" kern="0" dirty="0" smtClean="0">
                <a:solidFill>
                  <a:srgbClr val="0A1F62"/>
                </a:solidFill>
                <a:latin typeface="Calibri" pitchFamily="34" charset="0"/>
                <a:cs typeface="Calibri" pitchFamily="34" charset="0"/>
              </a:rPr>
              <a:t>717-720-7354 </a:t>
            </a:r>
            <a:r>
              <a:rPr lang="en-US" sz="1600" kern="0" dirty="0">
                <a:solidFill>
                  <a:srgbClr val="0A1F62"/>
                </a:solidFill>
                <a:latin typeface="Calibri" pitchFamily="34" charset="0"/>
                <a:cs typeface="Calibri" pitchFamily="34" charset="0"/>
              </a:rPr>
              <a:t>| </a:t>
            </a:r>
            <a:r>
              <a:rPr lang="en-US" sz="1600" kern="0" dirty="0" smtClean="0">
                <a:solidFill>
                  <a:srgbClr val="0A1F62"/>
                </a:solidFill>
                <a:latin typeface="Calibri" pitchFamily="34" charset="0"/>
                <a:cs typeface="Calibri" pitchFamily="34" charset="0"/>
                <a:hlinkClick r:id="rId4"/>
              </a:rPr>
              <a:t>wmuskens@pa.gov</a:t>
            </a:r>
            <a:r>
              <a:rPr lang="en-US" sz="1600" kern="0" dirty="0" smtClean="0">
                <a:solidFill>
                  <a:srgbClr val="0A1F62"/>
                </a:solidFill>
                <a:latin typeface="Calibri" pitchFamily="34" charset="0"/>
                <a:cs typeface="Calibri" pitchFamily="34" charset="0"/>
              </a:rPr>
              <a:t> </a:t>
            </a:r>
            <a:endParaRPr lang="en-US" sz="1600" kern="0" dirty="0">
              <a:solidFill>
                <a:srgbClr val="0A1F62"/>
              </a:solidFill>
              <a:latin typeface="Calibri" pitchFamily="34" charset="0"/>
              <a:cs typeface="Calibri" pitchFamily="34" charset="0"/>
            </a:endParaRPr>
          </a:p>
          <a:p>
            <a:pPr marL="342900" indent="-342900" algn="ctr" eaLnBrk="0" hangingPunct="0">
              <a:lnSpc>
                <a:spcPct val="80000"/>
              </a:lnSpc>
              <a:spcBef>
                <a:spcPct val="20000"/>
              </a:spcBef>
              <a:defRPr/>
            </a:pPr>
            <a:r>
              <a:rPr lang="en-US" sz="1600" kern="0" dirty="0" smtClean="0">
                <a:solidFill>
                  <a:srgbClr val="0A1F62"/>
                </a:solidFill>
                <a:latin typeface="Calibri" pitchFamily="34" charset="0"/>
                <a:cs typeface="Calibri" pitchFamily="34" charset="0"/>
                <a:hlinkClick r:id="rId5"/>
              </a:rPr>
              <a:t>www.newPA.com/international</a:t>
            </a:r>
            <a:r>
              <a:rPr lang="en-US" sz="1600" kern="0" dirty="0" smtClean="0">
                <a:solidFill>
                  <a:srgbClr val="0A1F62"/>
                </a:solidFill>
                <a:latin typeface="Calibri" pitchFamily="34" charset="0"/>
                <a:cs typeface="Calibri" pitchFamily="34" charset="0"/>
              </a:rPr>
              <a:t>  </a:t>
            </a:r>
            <a:endParaRPr lang="en-US" sz="1600" kern="0" dirty="0">
              <a:solidFill>
                <a:srgbClr val="0A1F62"/>
              </a:solidFill>
              <a:latin typeface="Calibri" pitchFamily="34" charset="0"/>
              <a:cs typeface="Calibri" pitchFamily="34" charset="0"/>
            </a:endParaRPr>
          </a:p>
        </p:txBody>
      </p:sp>
      <p:sp>
        <p:nvSpPr>
          <p:cNvPr id="8" name="Rectangle 7"/>
          <p:cNvSpPr/>
          <p:nvPr/>
        </p:nvSpPr>
        <p:spPr>
          <a:xfrm>
            <a:off x="2819400" y="3200400"/>
            <a:ext cx="3581400" cy="830997"/>
          </a:xfrm>
          <a:prstGeom prst="rect">
            <a:avLst/>
          </a:prstGeom>
        </p:spPr>
        <p:txBody>
          <a:bodyPr wrap="square">
            <a:spAutoFit/>
          </a:bodyPr>
          <a:lstStyle/>
          <a:p>
            <a:r>
              <a:rPr lang="ko-KR" altLang="en-US" sz="4800" b="1" dirty="0" smtClean="0"/>
              <a:t>감사합니다</a:t>
            </a:r>
            <a:r>
              <a:rPr lang="en-US" altLang="ko-KR" sz="4800" b="1" dirty="0" smtClean="0"/>
              <a:t>!</a:t>
            </a:r>
            <a:endParaRPr lang="en-US" sz="4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73"/>
          <p:cNvSpPr>
            <a:spLocks noChangeArrowheads="1"/>
          </p:cNvSpPr>
          <p:nvPr/>
        </p:nvSpPr>
        <p:spPr bwMode="auto">
          <a:xfrm>
            <a:off x="7086600" y="6096000"/>
            <a:ext cx="2057400" cy="762000"/>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6147" name="Text Box 2"/>
          <p:cNvSpPr txBox="1">
            <a:spLocks noChangeArrowheads="1"/>
          </p:cNvSpPr>
          <p:nvPr/>
        </p:nvSpPr>
        <p:spPr bwMode="auto">
          <a:xfrm>
            <a:off x="6172200" y="1614488"/>
            <a:ext cx="2971800" cy="823912"/>
          </a:xfrm>
          <a:prstGeom prst="rect">
            <a:avLst/>
          </a:prstGeom>
          <a:noFill/>
          <a:ln w="9525">
            <a:noFill/>
            <a:round/>
            <a:headEnd/>
            <a:tailEnd/>
          </a:ln>
        </p:spPr>
        <p:txBody>
          <a:bodyPr anchor="ctr"/>
          <a:lstStyle/>
          <a:p>
            <a:pPr algn="ctr">
              <a:buClr>
                <a:srgbClr val="0A1F6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A1F62"/>
                </a:solidFill>
                <a:latin typeface="Calibri" pitchFamily="34" charset="0"/>
              </a:rPr>
              <a:t>Pennsylvania’s</a:t>
            </a:r>
          </a:p>
          <a:p>
            <a:pPr algn="ctr">
              <a:buClr>
                <a:srgbClr val="0A1F6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A1F62"/>
                </a:solidFill>
                <a:latin typeface="Calibri" pitchFamily="34" charset="0"/>
              </a:rPr>
              <a:t>Profile</a:t>
            </a:r>
          </a:p>
        </p:txBody>
      </p:sp>
      <p:sp>
        <p:nvSpPr>
          <p:cNvPr id="17410" name="Text Box 3"/>
          <p:cNvSpPr txBox="1">
            <a:spLocks noChangeArrowheads="1"/>
          </p:cNvSpPr>
          <p:nvPr/>
        </p:nvSpPr>
        <p:spPr bwMode="auto">
          <a:xfrm>
            <a:off x="6172200" y="2590800"/>
            <a:ext cx="2971800" cy="3886200"/>
          </a:xfrm>
          <a:prstGeom prst="rect">
            <a:avLst/>
          </a:prstGeom>
          <a:noFill/>
          <a:ln w="9525">
            <a:noFill/>
            <a:round/>
            <a:headEnd/>
            <a:tailEnd/>
          </a:ln>
        </p:spPr>
        <p:txBody>
          <a:bodyPr/>
          <a:lstStyle/>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dirty="0">
                <a:solidFill>
                  <a:srgbClr val="0A1F62"/>
                </a:solidFill>
                <a:latin typeface="Calibri" pitchFamily="34" charset="0"/>
              </a:rPr>
              <a:t>Gross State Product: </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b="1" dirty="0">
                <a:solidFill>
                  <a:srgbClr val="0A1F62"/>
                </a:solidFill>
                <a:latin typeface="Calibri" pitchFamily="34" charset="0"/>
              </a:rPr>
              <a:t>$569.7 Billion</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b="1" dirty="0">
                <a:solidFill>
                  <a:srgbClr val="0A1F62"/>
                </a:solidFill>
                <a:latin typeface="Calibri" pitchFamily="34" charset="0"/>
              </a:rPr>
              <a:t> </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dirty="0">
                <a:solidFill>
                  <a:srgbClr val="0A1F62"/>
                </a:solidFill>
                <a:latin typeface="Calibri" pitchFamily="34" charset="0"/>
              </a:rPr>
              <a:t>Population:</a:t>
            </a:r>
          </a:p>
          <a:p>
            <a:pPr algn="ctr">
              <a:defRPr/>
            </a:pPr>
            <a:r>
              <a:rPr lang="en-CA" sz="1500" b="1" dirty="0">
                <a:solidFill>
                  <a:srgbClr val="0A1F62"/>
                </a:solidFill>
                <a:latin typeface="Calibri" pitchFamily="34" charset="0"/>
              </a:rPr>
              <a:t>12,702,379</a:t>
            </a:r>
          </a:p>
          <a:p>
            <a:pPr algn="ctr">
              <a:defRPr/>
            </a:pPr>
            <a:endParaRPr lang="en-GB" sz="1500" b="1" dirty="0">
              <a:solidFill>
                <a:srgbClr val="0A1F62"/>
              </a:solidFill>
              <a:latin typeface="Calibri" pitchFamily="34" charset="0"/>
            </a:endParaRP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dirty="0">
                <a:solidFill>
                  <a:srgbClr val="002060"/>
                </a:solidFill>
                <a:latin typeface="Calibri" pitchFamily="34" charset="0"/>
              </a:rPr>
              <a:t>Current Employment:</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b="1" dirty="0">
                <a:solidFill>
                  <a:srgbClr val="002060"/>
                </a:solidFill>
                <a:latin typeface="Calibri" pitchFamily="34" charset="0"/>
              </a:rPr>
              <a:t>6,469,000</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500" b="1" dirty="0">
              <a:solidFill>
                <a:srgbClr val="002060"/>
              </a:solidFill>
              <a:latin typeface="Calibri" pitchFamily="34" charset="0"/>
            </a:endParaRP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dirty="0">
                <a:solidFill>
                  <a:srgbClr val="002060"/>
                </a:solidFill>
                <a:latin typeface="Calibri" pitchFamily="34" charset="0"/>
              </a:rPr>
              <a:t>Unemployment Rate (June 2012):</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b="1" dirty="0">
                <a:solidFill>
                  <a:srgbClr val="002060"/>
                </a:solidFill>
                <a:latin typeface="Calibri" pitchFamily="34" charset="0"/>
              </a:rPr>
              <a:t>7.5%</a:t>
            </a: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500" b="1" dirty="0">
              <a:solidFill>
                <a:srgbClr val="0A1F62"/>
              </a:solidFill>
              <a:latin typeface="Calibri" pitchFamily="34" charset="0"/>
            </a:endParaRPr>
          </a:p>
          <a:p>
            <a:pPr marL="341313" indent="-341313" algn="ctr">
              <a:spcBef>
                <a:spcPts val="35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dirty="0">
                <a:solidFill>
                  <a:srgbClr val="0A1F62"/>
                </a:solidFill>
                <a:latin typeface="Calibri" pitchFamily="34" charset="0"/>
              </a:rPr>
              <a:t>Land Area:</a:t>
            </a:r>
          </a:p>
          <a:p>
            <a:pPr marL="341313" indent="-341313" algn="ctr">
              <a:spcBef>
                <a:spcPts val="300"/>
              </a:spcBef>
              <a:buClr>
                <a:srgbClr val="0A1F62"/>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500" b="1" dirty="0">
                <a:solidFill>
                  <a:srgbClr val="0A1F62"/>
                </a:solidFill>
                <a:latin typeface="Calibri" pitchFamily="34" charset="0"/>
              </a:rPr>
              <a:t>119,289 sq km</a:t>
            </a:r>
            <a:endParaRPr lang="en-GB" sz="1500" dirty="0">
              <a:solidFill>
                <a:srgbClr val="0A1F62"/>
              </a:solidFill>
              <a:latin typeface="Calibri" pitchFamily="34" charset="0"/>
            </a:endParaRPr>
          </a:p>
        </p:txBody>
      </p:sp>
      <p:pic>
        <p:nvPicPr>
          <p:cNvPr id="6149" name="Picture 6" descr="map_pennsylvania_profile"/>
          <p:cNvPicPr>
            <a:picLocks noChangeAspect="1" noChangeArrowheads="1"/>
          </p:cNvPicPr>
          <p:nvPr/>
        </p:nvPicPr>
        <p:blipFill>
          <a:blip r:embed="rId3" cstate="print"/>
          <a:srcRect/>
          <a:stretch>
            <a:fillRect/>
          </a:stretch>
        </p:blipFill>
        <p:spPr bwMode="auto">
          <a:xfrm>
            <a:off x="228600" y="1447800"/>
            <a:ext cx="6096000" cy="541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radius map.jpg"/>
          <p:cNvPicPr>
            <a:picLocks noChangeAspect="1"/>
          </p:cNvPicPr>
          <p:nvPr/>
        </p:nvPicPr>
        <p:blipFill>
          <a:blip r:embed="rId2" cstate="print">
            <a:lum bright="10000" contrast="-10000"/>
          </a:blip>
          <a:srcRect r="16998"/>
          <a:stretch>
            <a:fillRect/>
          </a:stretch>
        </p:blipFill>
        <p:spPr bwMode="auto">
          <a:xfrm>
            <a:off x="4419600" y="1524000"/>
            <a:ext cx="4495800" cy="5181600"/>
          </a:xfrm>
          <a:prstGeom prst="rect">
            <a:avLst/>
          </a:prstGeom>
          <a:noFill/>
          <a:ln w="9525">
            <a:noFill/>
            <a:miter lim="800000"/>
            <a:headEnd/>
            <a:tailEnd/>
          </a:ln>
        </p:spPr>
      </p:pic>
      <p:grpSp>
        <p:nvGrpSpPr>
          <p:cNvPr id="5123" name="Group 5"/>
          <p:cNvGrpSpPr>
            <a:grpSpLocks/>
          </p:cNvGrpSpPr>
          <p:nvPr/>
        </p:nvGrpSpPr>
        <p:grpSpPr bwMode="auto">
          <a:xfrm>
            <a:off x="2514600" y="1447800"/>
            <a:ext cx="5105400" cy="5410200"/>
            <a:chOff x="2438400" y="1447800"/>
            <a:chExt cx="5105400" cy="5410200"/>
          </a:xfrm>
        </p:grpSpPr>
        <p:sp>
          <p:nvSpPr>
            <p:cNvPr id="7" name="Rectangle 6"/>
            <p:cNvSpPr/>
            <p:nvPr/>
          </p:nvSpPr>
          <p:spPr>
            <a:xfrm>
              <a:off x="2438400" y="1447800"/>
              <a:ext cx="5105400" cy="5410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667000" y="1447800"/>
              <a:ext cx="3429000" cy="5410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667000" y="1447800"/>
              <a:ext cx="1981200" cy="541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124" name="Title 1"/>
          <p:cNvSpPr>
            <a:spLocks noGrp="1"/>
          </p:cNvSpPr>
          <p:nvPr>
            <p:ph type="title"/>
          </p:nvPr>
        </p:nvSpPr>
        <p:spPr>
          <a:xfrm>
            <a:off x="228600" y="1371600"/>
            <a:ext cx="8686800" cy="1143000"/>
          </a:xfrm>
        </p:spPr>
        <p:txBody>
          <a:bodyPr/>
          <a:lstStyle/>
          <a:p>
            <a:pPr algn="l"/>
            <a:r>
              <a:rPr lang="en-US" sz="2400" dirty="0" smtClean="0">
                <a:solidFill>
                  <a:srgbClr val="0070C0"/>
                </a:solidFill>
                <a:latin typeface="Calibri" pitchFamily="34" charset="0"/>
                <a:cs typeface="Calibri" pitchFamily="34" charset="0"/>
              </a:rPr>
              <a:t>Strategic Location</a:t>
            </a:r>
          </a:p>
        </p:txBody>
      </p:sp>
      <p:sp>
        <p:nvSpPr>
          <p:cNvPr id="3" name="Content Placeholder 2"/>
          <p:cNvSpPr>
            <a:spLocks noGrp="1"/>
          </p:cNvSpPr>
          <p:nvPr>
            <p:ph idx="1"/>
          </p:nvPr>
        </p:nvSpPr>
        <p:spPr>
          <a:xfrm>
            <a:off x="228600" y="2209800"/>
            <a:ext cx="7391400" cy="3763963"/>
          </a:xfrm>
        </p:spPr>
        <p:txBody>
          <a:bodyPr rtlCol="0">
            <a:noAutofit/>
          </a:bodyPr>
          <a:lstStyle/>
          <a:p>
            <a:pPr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Six of the ten major US markets are located within 805 km of Harrisburg, Pennsylvania’s capital city, and we are within a day’s drive of:</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40% of the US population and purchasing power</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More than 60% of Canada’s population</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45% of US manufacturers</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41% of the nation’s domestic trade and service industries</a:t>
            </a:r>
          </a:p>
          <a:p>
            <a:pPr lvl="1" fontAlgn="auto">
              <a:spcAft>
                <a:spcPts val="0"/>
              </a:spcAft>
              <a:buFont typeface="Arial" pitchFamily="34" charset="0"/>
              <a:buChar char="–"/>
              <a:defRPr/>
            </a:pPr>
            <a:endParaRPr lang="en-US" sz="1800" dirty="0">
              <a:solidFill>
                <a:srgbClr val="002060"/>
              </a:solidFill>
              <a:latin typeface="Calibri" pitchFamily="34" charset="0"/>
              <a:cs typeface="Calibri" pitchFamily="34" charset="0"/>
            </a:endParaRPr>
          </a:p>
          <a:p>
            <a:pPr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Reaching those customers and markets is easy and convenient. Pennsylvania’s comprehensive transportation network includes:</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An extensive highway system</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Modern freight railroad systems</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Three major ports providing access to the Atlantic Ocean, Great Lakes, and Gulf of Mexico</a:t>
            </a:r>
          </a:p>
          <a:p>
            <a:pPr lvl="1" fontAlgn="auto">
              <a:spcAft>
                <a:spcPts val="0"/>
              </a:spcAft>
              <a:buFont typeface="Arial" pitchFamily="34" charset="0"/>
              <a:buChar char="–"/>
              <a:defRPr/>
            </a:pPr>
            <a:r>
              <a:rPr lang="en-US" sz="1800" dirty="0" smtClean="0">
                <a:solidFill>
                  <a:srgbClr val="002060"/>
                </a:solidFill>
                <a:latin typeface="Calibri" pitchFamily="34" charset="0"/>
                <a:cs typeface="Calibri" pitchFamily="34" charset="0"/>
              </a:rPr>
              <a:t>Six international airports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3"/>
          <p:cNvSpPr>
            <a:spLocks noChangeArrowheads="1"/>
          </p:cNvSpPr>
          <p:nvPr/>
        </p:nvSpPr>
        <p:spPr bwMode="auto">
          <a:xfrm>
            <a:off x="5562600" y="5257800"/>
            <a:ext cx="2895600" cy="1143000"/>
          </a:xfrm>
          <a:prstGeom prst="ellipse">
            <a:avLst/>
          </a:prstGeom>
          <a:solidFill>
            <a:schemeClr val="bg2">
              <a:alpha val="50195"/>
            </a:schemeClr>
          </a:solidFill>
          <a:ln w="9525">
            <a:noFill/>
            <a:round/>
            <a:headEnd/>
            <a:tailEnd/>
          </a:ln>
        </p:spPr>
        <p:txBody>
          <a:bodyPr wrap="none" anchor="ctr"/>
          <a:lstStyle/>
          <a:p>
            <a:endParaRPr lang="en-US">
              <a:latin typeface="Calibri" pitchFamily="34" charset="0"/>
              <a:cs typeface="Calibri" pitchFamily="34" charset="0"/>
            </a:endParaRPr>
          </a:p>
        </p:txBody>
      </p:sp>
      <p:sp>
        <p:nvSpPr>
          <p:cNvPr id="7171" name="Oval 22"/>
          <p:cNvSpPr>
            <a:spLocks noChangeArrowheads="1"/>
          </p:cNvSpPr>
          <p:nvPr/>
        </p:nvSpPr>
        <p:spPr bwMode="auto">
          <a:xfrm>
            <a:off x="763588" y="5257800"/>
            <a:ext cx="3046412" cy="1143000"/>
          </a:xfrm>
          <a:prstGeom prst="ellipse">
            <a:avLst/>
          </a:prstGeom>
          <a:solidFill>
            <a:schemeClr val="bg2">
              <a:alpha val="50195"/>
            </a:schemeClr>
          </a:solidFill>
          <a:ln w="9525">
            <a:noFill/>
            <a:round/>
            <a:headEnd/>
            <a:tailEnd/>
          </a:ln>
        </p:spPr>
        <p:txBody>
          <a:bodyPr wrap="none" anchor="ctr"/>
          <a:lstStyle/>
          <a:p>
            <a:endParaRPr lang="en-US">
              <a:latin typeface="Calibri" pitchFamily="34" charset="0"/>
              <a:cs typeface="Calibri" pitchFamily="34" charset="0"/>
            </a:endParaRPr>
          </a:p>
        </p:txBody>
      </p:sp>
      <p:sp>
        <p:nvSpPr>
          <p:cNvPr id="7172" name="Rectangle 2"/>
          <p:cNvSpPr>
            <a:spLocks noChangeArrowheads="1"/>
          </p:cNvSpPr>
          <p:nvPr/>
        </p:nvSpPr>
        <p:spPr bwMode="auto">
          <a:xfrm>
            <a:off x="838200" y="2057400"/>
            <a:ext cx="7696200" cy="2667000"/>
          </a:xfrm>
          <a:prstGeom prst="rect">
            <a:avLst/>
          </a:prstGeom>
          <a:solidFill>
            <a:schemeClr val="bg2">
              <a:alpha val="74901"/>
            </a:schemeClr>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7173" name="Rectangle 3"/>
          <p:cNvSpPr>
            <a:spLocks noChangeArrowheads="1"/>
          </p:cNvSpPr>
          <p:nvPr/>
        </p:nvSpPr>
        <p:spPr bwMode="auto">
          <a:xfrm>
            <a:off x="763588" y="1981200"/>
            <a:ext cx="7694612" cy="2667000"/>
          </a:xfrm>
          <a:prstGeom prst="rect">
            <a:avLst/>
          </a:prstGeom>
          <a:solidFill>
            <a:srgbClr val="EAEAEA"/>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7174" name="Rectangle 4"/>
          <p:cNvSpPr>
            <a:spLocks noChangeArrowheads="1"/>
          </p:cNvSpPr>
          <p:nvPr/>
        </p:nvSpPr>
        <p:spPr bwMode="auto">
          <a:xfrm>
            <a:off x="2287588" y="3581400"/>
            <a:ext cx="5027612" cy="762000"/>
          </a:xfrm>
          <a:prstGeom prst="rect">
            <a:avLst/>
          </a:prstGeom>
          <a:solidFill>
            <a:schemeClr val="bg2">
              <a:alpha val="74901"/>
            </a:schemeClr>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7175" name="Rectangle 5"/>
          <p:cNvSpPr>
            <a:spLocks noChangeArrowheads="1"/>
          </p:cNvSpPr>
          <p:nvPr/>
        </p:nvSpPr>
        <p:spPr bwMode="auto">
          <a:xfrm>
            <a:off x="4800600" y="2362200"/>
            <a:ext cx="3505200" cy="914400"/>
          </a:xfrm>
          <a:prstGeom prst="rect">
            <a:avLst/>
          </a:prstGeom>
          <a:solidFill>
            <a:schemeClr val="bg2">
              <a:alpha val="74901"/>
            </a:schemeClr>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7176" name="Rectangle 6"/>
          <p:cNvSpPr>
            <a:spLocks noChangeArrowheads="1"/>
          </p:cNvSpPr>
          <p:nvPr/>
        </p:nvSpPr>
        <p:spPr bwMode="auto">
          <a:xfrm>
            <a:off x="533400" y="2362200"/>
            <a:ext cx="4114800" cy="914400"/>
          </a:xfrm>
          <a:prstGeom prst="rect">
            <a:avLst/>
          </a:prstGeom>
          <a:solidFill>
            <a:schemeClr val="bg2">
              <a:alpha val="74901"/>
            </a:schemeClr>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7177" name="Rectangle 7"/>
          <p:cNvSpPr>
            <a:spLocks noGrp="1" noChangeArrowheads="1"/>
          </p:cNvSpPr>
          <p:nvPr>
            <p:ph type="body" sz="half" idx="1"/>
          </p:nvPr>
        </p:nvSpPr>
        <p:spPr>
          <a:xfrm>
            <a:off x="381000" y="1371600"/>
            <a:ext cx="8535988" cy="609600"/>
          </a:xfrm>
          <a:noFill/>
        </p:spPr>
        <p:txBody>
          <a:bodyPr/>
          <a:lstStyle/>
          <a:p>
            <a:pPr eaLnBrk="1" hangingPunct="1">
              <a:buFontTx/>
              <a:buNone/>
            </a:pPr>
            <a:r>
              <a:rPr lang="en-US" sz="1800" smtClean="0">
                <a:solidFill>
                  <a:srgbClr val="000066"/>
                </a:solidFill>
                <a:latin typeface="Calibri" pitchFamily="34" charset="0"/>
                <a:cs typeface="Calibri" pitchFamily="34" charset="0"/>
              </a:rPr>
              <a:t>The </a:t>
            </a:r>
            <a:r>
              <a:rPr lang="en-US" sz="1800" b="1" smtClean="0">
                <a:solidFill>
                  <a:srgbClr val="000066"/>
                </a:solidFill>
                <a:latin typeface="Calibri" pitchFamily="34" charset="0"/>
                <a:cs typeface="Calibri" pitchFamily="34" charset="0"/>
              </a:rPr>
              <a:t>Office of International Business Development (OIBD)</a:t>
            </a:r>
            <a:r>
              <a:rPr lang="en-US" sz="1800" smtClean="0">
                <a:solidFill>
                  <a:srgbClr val="000066"/>
                </a:solidFill>
                <a:latin typeface="Calibri" pitchFamily="34" charset="0"/>
                <a:cs typeface="Calibri" pitchFamily="34" charset="0"/>
              </a:rPr>
              <a:t> develops economic and employment opportunity through its three Centers and…</a:t>
            </a:r>
          </a:p>
        </p:txBody>
      </p:sp>
      <p:sp>
        <p:nvSpPr>
          <p:cNvPr id="7178" name="Text Box 8"/>
          <p:cNvSpPr txBox="1">
            <a:spLocks noChangeArrowheads="1"/>
          </p:cNvSpPr>
          <p:nvPr/>
        </p:nvSpPr>
        <p:spPr bwMode="auto">
          <a:xfrm>
            <a:off x="458788" y="2209800"/>
            <a:ext cx="4114800" cy="952500"/>
          </a:xfrm>
          <a:prstGeom prst="rect">
            <a:avLst/>
          </a:prstGeom>
          <a:solidFill>
            <a:schemeClr val="bg1"/>
          </a:solidFill>
          <a:ln w="38100">
            <a:solidFill>
              <a:srgbClr val="A50021"/>
            </a:solidFill>
            <a:miter lim="800000"/>
            <a:headEnd/>
            <a:tailEnd/>
          </a:ln>
        </p:spPr>
        <p:txBody>
          <a:bodyPr>
            <a:spAutoFit/>
          </a:bodyPr>
          <a:lstStyle/>
          <a:p>
            <a:pPr algn="ctr"/>
            <a:r>
              <a:rPr lang="en-US" i="1">
                <a:solidFill>
                  <a:srgbClr val="000066"/>
                </a:solidFill>
                <a:latin typeface="Calibri" pitchFamily="34" charset="0"/>
                <a:cs typeface="Calibri" pitchFamily="34" charset="0"/>
              </a:rPr>
              <a:t>Center for Direct Investment</a:t>
            </a:r>
            <a:r>
              <a:rPr lang="en-US">
                <a:solidFill>
                  <a:srgbClr val="000066"/>
                </a:solidFill>
                <a:latin typeface="Calibri" pitchFamily="34" charset="0"/>
                <a:cs typeface="Calibri" pitchFamily="34" charset="0"/>
              </a:rPr>
              <a:t> </a:t>
            </a:r>
          </a:p>
          <a:p>
            <a:pPr algn="ctr"/>
            <a:endParaRPr lang="en-US" sz="1200">
              <a:solidFill>
                <a:srgbClr val="000066"/>
              </a:solidFill>
              <a:latin typeface="Calibri" pitchFamily="34" charset="0"/>
              <a:cs typeface="Calibri" pitchFamily="34" charset="0"/>
            </a:endParaRPr>
          </a:p>
          <a:p>
            <a:pPr algn="ctr">
              <a:buFontTx/>
              <a:buChar char="•"/>
            </a:pPr>
            <a:r>
              <a:rPr lang="en-US" sz="1200">
                <a:solidFill>
                  <a:srgbClr val="000066"/>
                </a:solidFill>
                <a:latin typeface="Calibri" pitchFamily="34" charset="0"/>
                <a:cs typeface="Calibri" pitchFamily="34" charset="0"/>
              </a:rPr>
              <a:t> Pennsylvania Economic Developers</a:t>
            </a:r>
          </a:p>
          <a:p>
            <a:pPr algn="ctr">
              <a:buFontTx/>
              <a:buChar char="•"/>
            </a:pPr>
            <a:r>
              <a:rPr lang="en-US" sz="1200">
                <a:solidFill>
                  <a:srgbClr val="000066"/>
                </a:solidFill>
                <a:latin typeface="Calibri" pitchFamily="34" charset="0"/>
                <a:cs typeface="Calibri" pitchFamily="34" charset="0"/>
              </a:rPr>
              <a:t>10 Authorized Investment Representatives</a:t>
            </a:r>
          </a:p>
        </p:txBody>
      </p:sp>
      <p:sp>
        <p:nvSpPr>
          <p:cNvPr id="7179" name="Text Box 9"/>
          <p:cNvSpPr txBox="1">
            <a:spLocks noChangeArrowheads="1"/>
          </p:cNvSpPr>
          <p:nvPr/>
        </p:nvSpPr>
        <p:spPr bwMode="auto">
          <a:xfrm>
            <a:off x="2287588" y="4800600"/>
            <a:ext cx="4799012" cy="369888"/>
          </a:xfrm>
          <a:prstGeom prst="rect">
            <a:avLst/>
          </a:prstGeom>
          <a:noFill/>
          <a:ln w="9525">
            <a:noFill/>
            <a:miter lim="800000"/>
            <a:headEnd/>
            <a:tailEnd/>
          </a:ln>
        </p:spPr>
        <p:txBody>
          <a:bodyPr>
            <a:spAutoFit/>
          </a:bodyPr>
          <a:lstStyle/>
          <a:p>
            <a:pPr>
              <a:spcBef>
                <a:spcPct val="50000"/>
              </a:spcBef>
            </a:pPr>
            <a:r>
              <a:rPr lang="en-US">
                <a:solidFill>
                  <a:srgbClr val="000066"/>
                </a:solidFill>
                <a:latin typeface="Calibri" pitchFamily="34" charset="0"/>
                <a:cs typeface="Calibri" pitchFamily="34" charset="0"/>
              </a:rPr>
              <a:t>…innovative initiatives and tools like the…</a:t>
            </a:r>
            <a:endParaRPr lang="en-US" b="1" i="1">
              <a:solidFill>
                <a:srgbClr val="000066"/>
              </a:solidFill>
              <a:latin typeface="Calibri" pitchFamily="34" charset="0"/>
              <a:cs typeface="Calibri" pitchFamily="34" charset="0"/>
            </a:endParaRPr>
          </a:p>
        </p:txBody>
      </p:sp>
      <p:cxnSp>
        <p:nvCxnSpPr>
          <p:cNvPr id="7180" name="AutoShape 10"/>
          <p:cNvCxnSpPr>
            <a:cxnSpLocks noChangeShapeType="1"/>
            <a:stCxn id="7179" idx="0"/>
            <a:endCxn id="7178" idx="1"/>
          </p:cNvCxnSpPr>
          <p:nvPr/>
        </p:nvCxnSpPr>
        <p:spPr bwMode="auto">
          <a:xfrm rot="16200000" flipV="1">
            <a:off x="1516063" y="1628775"/>
            <a:ext cx="2114550" cy="4229100"/>
          </a:xfrm>
          <a:prstGeom prst="curvedConnector4">
            <a:avLst>
              <a:gd name="adj1" fmla="val 38741"/>
              <a:gd name="adj2" fmla="val 105407"/>
            </a:avLst>
          </a:prstGeom>
          <a:noFill/>
          <a:ln w="19050">
            <a:solidFill>
              <a:srgbClr val="000066"/>
            </a:solidFill>
            <a:round/>
            <a:headEnd/>
            <a:tailEnd type="triangle" w="med" len="med"/>
          </a:ln>
        </p:spPr>
      </p:cxnSp>
      <p:cxnSp>
        <p:nvCxnSpPr>
          <p:cNvPr id="7181" name="AutoShape 11"/>
          <p:cNvCxnSpPr>
            <a:cxnSpLocks noChangeShapeType="1"/>
            <a:stCxn id="7179" idx="0"/>
            <a:endCxn id="7183" idx="3"/>
          </p:cNvCxnSpPr>
          <p:nvPr/>
        </p:nvCxnSpPr>
        <p:spPr bwMode="auto">
          <a:xfrm rot="5400000" flipH="1" flipV="1">
            <a:off x="5500688" y="3062288"/>
            <a:ext cx="925512" cy="2551112"/>
          </a:xfrm>
          <a:prstGeom prst="curvedConnector4">
            <a:avLst>
              <a:gd name="adj1" fmla="val 30060"/>
              <a:gd name="adj2" fmla="val 108958"/>
            </a:avLst>
          </a:prstGeom>
          <a:noFill/>
          <a:ln w="19050">
            <a:solidFill>
              <a:srgbClr val="000066"/>
            </a:solidFill>
            <a:round/>
            <a:headEnd/>
            <a:tailEnd type="triangle" w="med" len="med"/>
          </a:ln>
        </p:spPr>
      </p:cxnSp>
      <p:cxnSp>
        <p:nvCxnSpPr>
          <p:cNvPr id="7182" name="AutoShape 12"/>
          <p:cNvCxnSpPr>
            <a:cxnSpLocks noChangeShapeType="1"/>
            <a:stCxn id="7179" idx="0"/>
            <a:endCxn id="7186" idx="2"/>
          </p:cNvCxnSpPr>
          <p:nvPr/>
        </p:nvCxnSpPr>
        <p:spPr bwMode="auto">
          <a:xfrm rot="5400000" flipH="1" flipV="1">
            <a:off x="4763294" y="3086894"/>
            <a:ext cx="1638300" cy="1789112"/>
          </a:xfrm>
          <a:prstGeom prst="curvedConnector3">
            <a:avLst>
              <a:gd name="adj1" fmla="val 50000"/>
            </a:avLst>
          </a:prstGeom>
          <a:noFill/>
          <a:ln w="19050">
            <a:solidFill>
              <a:srgbClr val="000066"/>
            </a:solidFill>
            <a:round/>
            <a:headEnd/>
            <a:tailEnd type="triangle" w="med" len="med"/>
          </a:ln>
        </p:spPr>
      </p:cxnSp>
      <p:sp>
        <p:nvSpPr>
          <p:cNvPr id="7183" name="Rectangle 13"/>
          <p:cNvSpPr>
            <a:spLocks noChangeArrowheads="1"/>
          </p:cNvSpPr>
          <p:nvPr/>
        </p:nvSpPr>
        <p:spPr bwMode="auto">
          <a:xfrm>
            <a:off x="2209800" y="3505200"/>
            <a:ext cx="5029200" cy="738188"/>
          </a:xfrm>
          <a:prstGeom prst="rect">
            <a:avLst/>
          </a:prstGeom>
          <a:solidFill>
            <a:schemeClr val="bg1"/>
          </a:solidFill>
          <a:ln w="38100">
            <a:solidFill>
              <a:srgbClr val="0099FF"/>
            </a:solidFill>
            <a:miter lim="800000"/>
            <a:headEnd/>
            <a:tailEnd/>
          </a:ln>
        </p:spPr>
        <p:txBody>
          <a:bodyPr>
            <a:spAutoFit/>
          </a:bodyPr>
          <a:lstStyle/>
          <a:p>
            <a:r>
              <a:rPr lang="en-US" i="1">
                <a:solidFill>
                  <a:srgbClr val="000066"/>
                </a:solidFill>
                <a:latin typeface="Calibri" pitchFamily="34" charset="0"/>
                <a:cs typeface="Calibri" pitchFamily="34" charset="0"/>
              </a:rPr>
              <a:t>Center for Port Development (PennPORTS)</a:t>
            </a:r>
          </a:p>
          <a:p>
            <a:endParaRPr lang="en-US" sz="1200">
              <a:solidFill>
                <a:srgbClr val="000066"/>
              </a:solidFill>
              <a:latin typeface="Calibri" pitchFamily="34" charset="0"/>
              <a:cs typeface="Calibri" pitchFamily="34" charset="0"/>
            </a:endParaRPr>
          </a:p>
          <a:p>
            <a:pPr algn="ctr">
              <a:buFontTx/>
              <a:buChar char="•"/>
            </a:pPr>
            <a:r>
              <a:rPr lang="en-US" sz="1200">
                <a:solidFill>
                  <a:srgbClr val="000066"/>
                </a:solidFill>
                <a:latin typeface="Calibri" pitchFamily="34" charset="0"/>
                <a:cs typeface="Calibri" pitchFamily="34" charset="0"/>
              </a:rPr>
              <a:t> Port Authorities of Philadelphia, Pittsburgh, and Erie</a:t>
            </a:r>
          </a:p>
        </p:txBody>
      </p:sp>
      <p:cxnSp>
        <p:nvCxnSpPr>
          <p:cNvPr id="7184" name="AutoShape 14"/>
          <p:cNvCxnSpPr>
            <a:cxnSpLocks noChangeShapeType="1"/>
            <a:stCxn id="7179" idx="2"/>
            <a:endCxn id="7187" idx="6"/>
          </p:cNvCxnSpPr>
          <p:nvPr/>
        </p:nvCxnSpPr>
        <p:spPr bwMode="auto">
          <a:xfrm rot="5400000">
            <a:off x="3957638" y="5022850"/>
            <a:ext cx="582612" cy="877888"/>
          </a:xfrm>
          <a:prstGeom prst="curvedConnector2">
            <a:avLst/>
          </a:prstGeom>
          <a:noFill/>
          <a:ln w="19050">
            <a:solidFill>
              <a:srgbClr val="000066"/>
            </a:solidFill>
            <a:round/>
            <a:headEnd/>
            <a:tailEnd type="triangle" w="med" len="med"/>
          </a:ln>
        </p:spPr>
      </p:cxnSp>
      <p:sp>
        <p:nvSpPr>
          <p:cNvPr id="7185" name="Rectangle 15"/>
          <p:cNvSpPr>
            <a:spLocks noChangeArrowheads="1"/>
          </p:cNvSpPr>
          <p:nvPr/>
        </p:nvSpPr>
        <p:spPr bwMode="auto">
          <a:xfrm>
            <a:off x="8458200" y="3124200"/>
            <a:ext cx="76200" cy="76200"/>
          </a:xfrm>
          <a:prstGeom prst="rect">
            <a:avLst/>
          </a:prstGeom>
          <a:solidFill>
            <a:srgbClr val="5F5F5F"/>
          </a:solidFill>
          <a:ln w="9525">
            <a:noFill/>
            <a:miter lim="800000"/>
            <a:headEnd/>
            <a:tailEnd/>
          </a:ln>
        </p:spPr>
        <p:txBody>
          <a:bodyPr wrap="none" anchor="ctr"/>
          <a:lstStyle/>
          <a:p>
            <a:endParaRPr lang="en-US">
              <a:latin typeface="Calibri" pitchFamily="34" charset="0"/>
              <a:cs typeface="Calibri" pitchFamily="34" charset="0"/>
            </a:endParaRPr>
          </a:p>
        </p:txBody>
      </p:sp>
      <p:sp>
        <p:nvSpPr>
          <p:cNvPr id="7186" name="Text Box 16"/>
          <p:cNvSpPr txBox="1">
            <a:spLocks noChangeArrowheads="1"/>
          </p:cNvSpPr>
          <p:nvPr/>
        </p:nvSpPr>
        <p:spPr bwMode="auto">
          <a:xfrm>
            <a:off x="4724400" y="2209800"/>
            <a:ext cx="3505200" cy="952500"/>
          </a:xfrm>
          <a:prstGeom prst="rect">
            <a:avLst/>
          </a:prstGeom>
          <a:solidFill>
            <a:schemeClr val="bg1"/>
          </a:solidFill>
          <a:ln w="38100">
            <a:solidFill>
              <a:schemeClr val="folHlink"/>
            </a:solidFill>
            <a:miter lim="800000"/>
            <a:headEnd/>
            <a:tailEnd/>
          </a:ln>
        </p:spPr>
        <p:txBody>
          <a:bodyPr>
            <a:spAutoFit/>
          </a:bodyPr>
          <a:lstStyle/>
          <a:p>
            <a:r>
              <a:rPr lang="en-US" i="1">
                <a:solidFill>
                  <a:srgbClr val="000066"/>
                </a:solidFill>
                <a:latin typeface="Calibri" pitchFamily="34" charset="0"/>
                <a:cs typeface="Calibri" pitchFamily="34" charset="0"/>
              </a:rPr>
              <a:t>Center for Trade Development</a:t>
            </a:r>
          </a:p>
          <a:p>
            <a:endParaRPr lang="en-US" sz="1200">
              <a:solidFill>
                <a:srgbClr val="000066"/>
              </a:solidFill>
              <a:latin typeface="Calibri" pitchFamily="34" charset="0"/>
              <a:cs typeface="Calibri" pitchFamily="34" charset="0"/>
            </a:endParaRPr>
          </a:p>
          <a:p>
            <a:pPr algn="ctr">
              <a:buFontTx/>
              <a:buChar char="•"/>
            </a:pPr>
            <a:r>
              <a:rPr lang="en-US" sz="1200">
                <a:solidFill>
                  <a:srgbClr val="000066"/>
                </a:solidFill>
                <a:latin typeface="Calibri" pitchFamily="34" charset="0"/>
                <a:cs typeface="Calibri" pitchFamily="34" charset="0"/>
              </a:rPr>
              <a:t> 10 Regional Export Network Partners</a:t>
            </a:r>
          </a:p>
          <a:p>
            <a:pPr algn="ctr">
              <a:buFontTx/>
              <a:buChar char="•"/>
            </a:pPr>
            <a:r>
              <a:rPr lang="en-US" sz="1200">
                <a:solidFill>
                  <a:srgbClr val="000066"/>
                </a:solidFill>
                <a:latin typeface="Calibri" pitchFamily="34" charset="0"/>
                <a:cs typeface="Calibri" pitchFamily="34" charset="0"/>
              </a:rPr>
              <a:t> 21 Authorized Trade Representatives</a:t>
            </a:r>
          </a:p>
        </p:txBody>
      </p:sp>
      <p:sp>
        <p:nvSpPr>
          <p:cNvPr id="7187" name="Oval 17"/>
          <p:cNvSpPr>
            <a:spLocks noChangeArrowheads="1"/>
          </p:cNvSpPr>
          <p:nvPr/>
        </p:nvSpPr>
        <p:spPr bwMode="auto">
          <a:xfrm>
            <a:off x="685800" y="5181600"/>
            <a:ext cx="3124200" cy="1143000"/>
          </a:xfrm>
          <a:prstGeom prst="ellipse">
            <a:avLst/>
          </a:prstGeom>
          <a:solidFill>
            <a:schemeClr val="bg1"/>
          </a:solidFill>
          <a:ln w="38100">
            <a:solidFill>
              <a:srgbClr val="FF9900"/>
            </a:solidFill>
            <a:round/>
            <a:headEnd/>
            <a:tailEnd/>
          </a:ln>
        </p:spPr>
        <p:txBody>
          <a:bodyPr wrap="none" anchor="ctr"/>
          <a:lstStyle/>
          <a:p>
            <a:endParaRPr lang="en-US">
              <a:latin typeface="Calibri" pitchFamily="34" charset="0"/>
              <a:cs typeface="Calibri" pitchFamily="34" charset="0"/>
            </a:endParaRPr>
          </a:p>
        </p:txBody>
      </p:sp>
      <p:sp>
        <p:nvSpPr>
          <p:cNvPr id="7188" name="Oval 18"/>
          <p:cNvSpPr>
            <a:spLocks noChangeArrowheads="1"/>
          </p:cNvSpPr>
          <p:nvPr/>
        </p:nvSpPr>
        <p:spPr bwMode="auto">
          <a:xfrm>
            <a:off x="5410200" y="5181600"/>
            <a:ext cx="3048000" cy="1143000"/>
          </a:xfrm>
          <a:prstGeom prst="ellipse">
            <a:avLst/>
          </a:prstGeom>
          <a:solidFill>
            <a:schemeClr val="bg1"/>
          </a:solidFill>
          <a:ln w="38100">
            <a:solidFill>
              <a:srgbClr val="009999"/>
            </a:solidFill>
            <a:round/>
            <a:headEnd/>
            <a:tailEnd/>
          </a:ln>
        </p:spPr>
        <p:txBody>
          <a:bodyPr wrap="none" anchor="ctr"/>
          <a:lstStyle/>
          <a:p>
            <a:endParaRPr lang="en-US">
              <a:solidFill>
                <a:srgbClr val="000066"/>
              </a:solidFill>
              <a:latin typeface="Calibri" pitchFamily="34" charset="0"/>
              <a:cs typeface="Calibri" pitchFamily="34" charset="0"/>
            </a:endParaRPr>
          </a:p>
        </p:txBody>
      </p:sp>
      <p:sp>
        <p:nvSpPr>
          <p:cNvPr id="7189" name="Rectangle 19"/>
          <p:cNvSpPr>
            <a:spLocks noChangeArrowheads="1"/>
          </p:cNvSpPr>
          <p:nvPr/>
        </p:nvSpPr>
        <p:spPr bwMode="auto">
          <a:xfrm>
            <a:off x="5562600" y="5486400"/>
            <a:ext cx="2743200" cy="769938"/>
          </a:xfrm>
          <a:prstGeom prst="rect">
            <a:avLst/>
          </a:prstGeom>
          <a:noFill/>
          <a:ln w="9525">
            <a:noFill/>
            <a:miter lim="800000"/>
            <a:headEnd/>
            <a:tailEnd/>
          </a:ln>
        </p:spPr>
        <p:txBody>
          <a:bodyPr>
            <a:spAutoFit/>
          </a:bodyPr>
          <a:lstStyle/>
          <a:p>
            <a:pPr algn="ctr"/>
            <a:r>
              <a:rPr lang="en-US" sz="1400" b="1" i="1">
                <a:solidFill>
                  <a:srgbClr val="000066"/>
                </a:solidFill>
                <a:latin typeface="Calibri" pitchFamily="34" charset="0"/>
                <a:cs typeface="Calibri" pitchFamily="34" charset="0"/>
              </a:rPr>
              <a:t>Team Pennsylvania</a:t>
            </a:r>
          </a:p>
          <a:p>
            <a:pPr algn="ctr"/>
            <a:r>
              <a:rPr lang="en-US" sz="1000">
                <a:solidFill>
                  <a:srgbClr val="000066"/>
                </a:solidFill>
                <a:latin typeface="Calibri" pitchFamily="34" charset="0"/>
                <a:cs typeface="Calibri" pitchFamily="34" charset="0"/>
              </a:rPr>
              <a:t>International Business Advisory Board</a:t>
            </a:r>
          </a:p>
          <a:p>
            <a:pPr algn="ctr"/>
            <a:r>
              <a:rPr lang="en-US" sz="1000">
                <a:solidFill>
                  <a:srgbClr val="000066"/>
                </a:solidFill>
                <a:latin typeface="Calibri" pitchFamily="34" charset="0"/>
                <a:cs typeface="Calibri" pitchFamily="34" charset="0"/>
              </a:rPr>
              <a:t>International Press Tours</a:t>
            </a:r>
          </a:p>
          <a:p>
            <a:pPr algn="ctr"/>
            <a:r>
              <a:rPr lang="en-US" sz="1000">
                <a:solidFill>
                  <a:srgbClr val="000066"/>
                </a:solidFill>
                <a:latin typeface="Calibri" pitchFamily="34" charset="0"/>
                <a:cs typeface="Calibri" pitchFamily="34" charset="0"/>
              </a:rPr>
              <a:t>Governor Missions</a:t>
            </a:r>
          </a:p>
        </p:txBody>
      </p:sp>
      <p:sp>
        <p:nvSpPr>
          <p:cNvPr id="7190" name="Rectangle 20"/>
          <p:cNvSpPr>
            <a:spLocks noChangeArrowheads="1"/>
          </p:cNvSpPr>
          <p:nvPr/>
        </p:nvSpPr>
        <p:spPr bwMode="auto">
          <a:xfrm>
            <a:off x="914400" y="5257800"/>
            <a:ext cx="2743200" cy="892175"/>
          </a:xfrm>
          <a:prstGeom prst="rect">
            <a:avLst/>
          </a:prstGeom>
          <a:noFill/>
          <a:ln w="9525">
            <a:noFill/>
            <a:miter lim="800000"/>
            <a:headEnd/>
            <a:tailEnd/>
          </a:ln>
        </p:spPr>
        <p:txBody>
          <a:bodyPr>
            <a:spAutoFit/>
          </a:bodyPr>
          <a:lstStyle/>
          <a:p>
            <a:pPr algn="ctr"/>
            <a:r>
              <a:rPr lang="en-US" sz="1200" b="1" i="1">
                <a:solidFill>
                  <a:srgbClr val="000066"/>
                </a:solidFill>
                <a:latin typeface="Calibri" pitchFamily="34" charset="0"/>
                <a:cs typeface="Calibri" pitchFamily="34" charset="0"/>
              </a:rPr>
              <a:t>International Partnerships</a:t>
            </a:r>
          </a:p>
          <a:p>
            <a:pPr algn="ctr"/>
            <a:r>
              <a:rPr lang="en-US" sz="1000">
                <a:solidFill>
                  <a:srgbClr val="000066"/>
                </a:solidFill>
                <a:latin typeface="Calibri" pitchFamily="34" charset="0"/>
                <a:cs typeface="Calibri" pitchFamily="34" charset="0"/>
              </a:rPr>
              <a:t>OIBD maintains partnership agreements, MOUs, and other relationships with a variety of partners including universities, research institutions, foreign governments, and Pennsylvania alumni</a:t>
            </a:r>
          </a:p>
        </p:txBody>
      </p:sp>
      <p:cxnSp>
        <p:nvCxnSpPr>
          <p:cNvPr id="7191" name="AutoShape 21"/>
          <p:cNvCxnSpPr>
            <a:cxnSpLocks noChangeShapeType="1"/>
            <a:stCxn id="7179" idx="2"/>
            <a:endCxn id="7188" idx="2"/>
          </p:cNvCxnSpPr>
          <p:nvPr/>
        </p:nvCxnSpPr>
        <p:spPr bwMode="auto">
          <a:xfrm rot="16200000" flipH="1">
            <a:off x="4757738" y="5100638"/>
            <a:ext cx="582612" cy="722312"/>
          </a:xfrm>
          <a:prstGeom prst="curvedConnector2">
            <a:avLst/>
          </a:prstGeom>
          <a:noFill/>
          <a:ln w="19050">
            <a:solidFill>
              <a:srgbClr val="000066"/>
            </a:solidFill>
            <a:round/>
            <a:headEnd/>
            <a:tailEnd type="triangle" w="med" len="med"/>
          </a:ln>
        </p:spPr>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lum bright="10000"/>
          </a:blip>
          <a:srcRect/>
          <a:stretch>
            <a:fillRect/>
          </a:stretch>
        </p:blipFill>
        <p:spPr bwMode="auto">
          <a:xfrm>
            <a:off x="250825" y="1519238"/>
            <a:ext cx="8686800" cy="5219700"/>
          </a:xfrm>
          <a:prstGeom prst="rect">
            <a:avLst/>
          </a:prstGeom>
          <a:noFill/>
          <a:ln w="9525">
            <a:noFill/>
            <a:miter lim="800000"/>
            <a:headEnd/>
            <a:tailEnd/>
          </a:ln>
        </p:spPr>
      </p:pic>
      <p:pic>
        <p:nvPicPr>
          <p:cNvPr id="98307" name="Picture 3" descr="bar"/>
          <p:cNvPicPr>
            <a:picLocks noChangeAspect="1" noChangeArrowheads="1"/>
          </p:cNvPicPr>
          <p:nvPr/>
        </p:nvPicPr>
        <p:blipFill>
          <a:blip r:embed="rId3" cstate="print"/>
          <a:srcRect/>
          <a:stretch>
            <a:fillRect/>
          </a:stretch>
        </p:blipFill>
        <p:spPr bwMode="auto">
          <a:xfrm>
            <a:off x="381000" y="2438400"/>
            <a:ext cx="1647825" cy="3352800"/>
          </a:xfrm>
          <a:prstGeom prst="rect">
            <a:avLst/>
          </a:prstGeom>
          <a:noFill/>
          <a:ln w="9525">
            <a:noFill/>
            <a:miter lim="800000"/>
            <a:headEnd/>
            <a:tailEnd/>
          </a:ln>
        </p:spPr>
      </p:pic>
      <p:pic>
        <p:nvPicPr>
          <p:cNvPr id="98308" name="Picture 4" descr="bar"/>
          <p:cNvPicPr>
            <a:picLocks noChangeAspect="1" noChangeArrowheads="1"/>
          </p:cNvPicPr>
          <p:nvPr/>
        </p:nvPicPr>
        <p:blipFill>
          <a:blip r:embed="rId3" cstate="print"/>
          <a:srcRect/>
          <a:stretch>
            <a:fillRect/>
          </a:stretch>
        </p:blipFill>
        <p:spPr bwMode="auto">
          <a:xfrm>
            <a:off x="7496175" y="4876800"/>
            <a:ext cx="1647825" cy="838200"/>
          </a:xfrm>
          <a:prstGeom prst="rect">
            <a:avLst/>
          </a:prstGeom>
          <a:noFill/>
          <a:ln w="9525">
            <a:noFill/>
            <a:miter lim="800000"/>
            <a:headEnd/>
            <a:tailEnd/>
          </a:ln>
        </p:spPr>
      </p:pic>
      <p:pic>
        <p:nvPicPr>
          <p:cNvPr id="98309" name="Picture 5" descr="bar"/>
          <p:cNvPicPr>
            <a:picLocks noChangeAspect="1" noChangeArrowheads="1"/>
          </p:cNvPicPr>
          <p:nvPr/>
        </p:nvPicPr>
        <p:blipFill>
          <a:blip r:embed="rId3" cstate="print"/>
          <a:srcRect/>
          <a:stretch>
            <a:fillRect/>
          </a:stretch>
        </p:blipFill>
        <p:spPr bwMode="auto">
          <a:xfrm>
            <a:off x="2057400" y="3476625"/>
            <a:ext cx="1647825" cy="2286000"/>
          </a:xfrm>
          <a:prstGeom prst="rect">
            <a:avLst/>
          </a:prstGeom>
          <a:noFill/>
          <a:ln w="9525">
            <a:noFill/>
            <a:miter lim="800000"/>
            <a:headEnd/>
            <a:tailEnd/>
          </a:ln>
        </p:spPr>
      </p:pic>
      <p:pic>
        <p:nvPicPr>
          <p:cNvPr id="98310" name="Picture 6" descr="bar"/>
          <p:cNvPicPr>
            <a:picLocks noChangeAspect="1" noChangeArrowheads="1"/>
          </p:cNvPicPr>
          <p:nvPr/>
        </p:nvPicPr>
        <p:blipFill>
          <a:blip r:embed="rId3" cstate="print"/>
          <a:srcRect/>
          <a:stretch>
            <a:fillRect/>
          </a:stretch>
        </p:blipFill>
        <p:spPr bwMode="auto">
          <a:xfrm>
            <a:off x="3886200" y="4190999"/>
            <a:ext cx="1676400" cy="1704975"/>
          </a:xfrm>
          <a:prstGeom prst="rect">
            <a:avLst/>
          </a:prstGeom>
          <a:noFill/>
          <a:ln w="9525">
            <a:noFill/>
            <a:miter lim="800000"/>
            <a:headEnd/>
            <a:tailEnd/>
          </a:ln>
        </p:spPr>
      </p:pic>
      <p:pic>
        <p:nvPicPr>
          <p:cNvPr id="98311" name="Picture 7" descr="bar"/>
          <p:cNvPicPr>
            <a:picLocks noChangeAspect="1" noChangeArrowheads="1"/>
          </p:cNvPicPr>
          <p:nvPr/>
        </p:nvPicPr>
        <p:blipFill>
          <a:blip r:embed="rId3" cstate="print"/>
          <a:srcRect/>
          <a:stretch>
            <a:fillRect/>
          </a:stretch>
        </p:blipFill>
        <p:spPr bwMode="auto">
          <a:xfrm>
            <a:off x="5715000" y="4495800"/>
            <a:ext cx="1647825" cy="1219200"/>
          </a:xfrm>
          <a:prstGeom prst="rect">
            <a:avLst/>
          </a:prstGeom>
          <a:noFill/>
          <a:ln w="9525">
            <a:noFill/>
            <a:miter lim="800000"/>
            <a:headEnd/>
            <a:tailEnd/>
          </a:ln>
        </p:spPr>
      </p:pic>
      <p:sp>
        <p:nvSpPr>
          <p:cNvPr id="6152" name="Rectangle 8"/>
          <p:cNvSpPr>
            <a:spLocks noChangeArrowheads="1"/>
          </p:cNvSpPr>
          <p:nvPr/>
        </p:nvSpPr>
        <p:spPr bwMode="auto">
          <a:xfrm>
            <a:off x="0" y="5638800"/>
            <a:ext cx="9144000" cy="457200"/>
          </a:xfrm>
          <a:prstGeom prst="rect">
            <a:avLst/>
          </a:prstGeom>
          <a:solidFill>
            <a:schemeClr val="tx1">
              <a:lumMod val="50000"/>
              <a:lumOff val="50000"/>
            </a:schemeClr>
          </a:solidFill>
          <a:ln w="9525">
            <a:noFill/>
            <a:miter lim="800000"/>
            <a:headEnd/>
            <a:tailEnd/>
          </a:ln>
        </p:spPr>
        <p:txBody>
          <a:bodyPr wrap="none" anchor="ctr"/>
          <a:lstStyle/>
          <a:p>
            <a:pP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98313" name="Text Box 9"/>
          <p:cNvSpPr txBox="1">
            <a:spLocks noChangeArrowheads="1"/>
          </p:cNvSpPr>
          <p:nvPr/>
        </p:nvSpPr>
        <p:spPr bwMode="auto">
          <a:xfrm>
            <a:off x="304800" y="5715000"/>
            <a:ext cx="1389063" cy="3079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Pennsylvania</a:t>
            </a:r>
          </a:p>
        </p:txBody>
      </p:sp>
      <p:sp>
        <p:nvSpPr>
          <p:cNvPr id="98314" name="Text Box 10"/>
          <p:cNvSpPr txBox="1">
            <a:spLocks noChangeArrowheads="1"/>
          </p:cNvSpPr>
          <p:nvPr/>
        </p:nvSpPr>
        <p:spPr bwMode="auto">
          <a:xfrm>
            <a:off x="7315200" y="5715000"/>
            <a:ext cx="1600200" cy="304800"/>
          </a:xfrm>
          <a:prstGeom prst="rect">
            <a:avLst/>
          </a:prstGeom>
          <a:noFill/>
          <a:ln w="9525">
            <a:noFill/>
            <a:miter lim="800000"/>
            <a:headEnd/>
            <a:tailEnd/>
          </a:ln>
        </p:spPr>
        <p:txBody>
          <a:bodyPr>
            <a:spAutoFit/>
          </a:bodyPr>
          <a:lstStyle/>
          <a:p>
            <a:pPr algn="ctr"/>
            <a:r>
              <a:rPr lang="en-US" sz="1400" dirty="0" smtClean="0">
                <a:solidFill>
                  <a:schemeClr val="bg1"/>
                </a:solidFill>
                <a:latin typeface="Calibri" pitchFamily="34" charset="0"/>
              </a:rPr>
              <a:t>Vietnam</a:t>
            </a:r>
            <a:endParaRPr lang="en-US" sz="1400" dirty="0">
              <a:solidFill>
                <a:schemeClr val="bg1"/>
              </a:solidFill>
              <a:latin typeface="Calibri" pitchFamily="34" charset="0"/>
            </a:endParaRPr>
          </a:p>
        </p:txBody>
      </p:sp>
      <p:sp>
        <p:nvSpPr>
          <p:cNvPr id="98315" name="Text Box 11"/>
          <p:cNvSpPr txBox="1">
            <a:spLocks noChangeArrowheads="1"/>
          </p:cNvSpPr>
          <p:nvPr/>
        </p:nvSpPr>
        <p:spPr bwMode="auto">
          <a:xfrm rot="10824353" flipV="1">
            <a:off x="2058988" y="5713512"/>
            <a:ext cx="1220787" cy="307777"/>
          </a:xfrm>
          <a:prstGeom prst="rect">
            <a:avLst/>
          </a:prstGeom>
          <a:noFill/>
          <a:ln w="9525">
            <a:noFill/>
            <a:miter lim="800000"/>
            <a:headEnd/>
            <a:tailEnd/>
          </a:ln>
        </p:spPr>
        <p:txBody>
          <a:bodyPr>
            <a:spAutoFit/>
          </a:bodyPr>
          <a:lstStyle/>
          <a:p>
            <a:pPr algn="ctr"/>
            <a:r>
              <a:rPr lang="en-US" sz="1400" dirty="0" smtClean="0">
                <a:solidFill>
                  <a:schemeClr val="bg1"/>
                </a:solidFill>
                <a:latin typeface="Calibri" pitchFamily="34" charset="0"/>
              </a:rPr>
              <a:t>Thailand</a:t>
            </a:r>
            <a:endParaRPr lang="en-US" sz="1600" dirty="0">
              <a:solidFill>
                <a:schemeClr val="bg1"/>
              </a:solidFill>
              <a:latin typeface="Calibri" pitchFamily="34" charset="0"/>
            </a:endParaRPr>
          </a:p>
        </p:txBody>
      </p:sp>
      <p:sp>
        <p:nvSpPr>
          <p:cNvPr id="98316" name="Text Box 12"/>
          <p:cNvSpPr txBox="1">
            <a:spLocks noChangeArrowheads="1"/>
          </p:cNvSpPr>
          <p:nvPr/>
        </p:nvSpPr>
        <p:spPr bwMode="auto">
          <a:xfrm>
            <a:off x="3810000" y="5715000"/>
            <a:ext cx="1371600" cy="304800"/>
          </a:xfrm>
          <a:prstGeom prst="rect">
            <a:avLst/>
          </a:prstGeom>
          <a:noFill/>
          <a:ln w="9525">
            <a:noFill/>
            <a:miter lim="800000"/>
            <a:headEnd/>
            <a:tailEnd/>
          </a:ln>
        </p:spPr>
        <p:txBody>
          <a:bodyPr>
            <a:spAutoFit/>
          </a:bodyPr>
          <a:lstStyle/>
          <a:p>
            <a:pPr algn="ctr"/>
            <a:r>
              <a:rPr lang="en-US" sz="1400" dirty="0" smtClean="0">
                <a:solidFill>
                  <a:schemeClr val="bg1"/>
                </a:solidFill>
                <a:latin typeface="Calibri" pitchFamily="34" charset="0"/>
              </a:rPr>
              <a:t>Malaysia</a:t>
            </a:r>
            <a:endParaRPr lang="en-US" sz="1400" dirty="0">
              <a:solidFill>
                <a:schemeClr val="bg1"/>
              </a:solidFill>
              <a:latin typeface="Calibri" pitchFamily="34" charset="0"/>
            </a:endParaRPr>
          </a:p>
        </p:txBody>
      </p:sp>
      <p:sp>
        <p:nvSpPr>
          <p:cNvPr id="98317" name="Text Box 13"/>
          <p:cNvSpPr txBox="1">
            <a:spLocks noChangeArrowheads="1"/>
          </p:cNvSpPr>
          <p:nvPr/>
        </p:nvSpPr>
        <p:spPr bwMode="auto">
          <a:xfrm>
            <a:off x="5486400" y="5715000"/>
            <a:ext cx="1676400" cy="304800"/>
          </a:xfrm>
          <a:prstGeom prst="rect">
            <a:avLst/>
          </a:prstGeom>
          <a:noFill/>
          <a:ln w="9525">
            <a:noFill/>
            <a:miter lim="800000"/>
            <a:headEnd/>
            <a:tailEnd/>
          </a:ln>
        </p:spPr>
        <p:txBody>
          <a:bodyPr>
            <a:spAutoFit/>
          </a:bodyPr>
          <a:lstStyle/>
          <a:p>
            <a:pPr algn="ctr"/>
            <a:r>
              <a:rPr lang="en-US" sz="1400" dirty="0" smtClean="0">
                <a:solidFill>
                  <a:schemeClr val="bg1"/>
                </a:solidFill>
                <a:latin typeface="Calibri" pitchFamily="34" charset="0"/>
              </a:rPr>
              <a:t>Singapore</a:t>
            </a:r>
            <a:endParaRPr lang="en-US" sz="1400" dirty="0">
              <a:solidFill>
                <a:schemeClr val="bg1"/>
              </a:solidFill>
              <a:latin typeface="Calibri" pitchFamily="34" charset="0"/>
            </a:endParaRPr>
          </a:p>
        </p:txBody>
      </p:sp>
      <p:sp>
        <p:nvSpPr>
          <p:cNvPr id="98318" name="Text Box 14"/>
          <p:cNvSpPr txBox="1">
            <a:spLocks noChangeArrowheads="1"/>
          </p:cNvSpPr>
          <p:nvPr/>
        </p:nvSpPr>
        <p:spPr bwMode="auto">
          <a:xfrm>
            <a:off x="228600" y="1524000"/>
            <a:ext cx="8686800" cy="800100"/>
          </a:xfrm>
          <a:prstGeom prst="rect">
            <a:avLst/>
          </a:prstGeom>
          <a:noFill/>
          <a:ln w="9525">
            <a:noFill/>
            <a:miter lim="800000"/>
            <a:headEnd/>
            <a:tailEnd/>
          </a:ln>
        </p:spPr>
        <p:txBody>
          <a:bodyPr>
            <a:spAutoFit/>
          </a:bodyPr>
          <a:lstStyle/>
          <a:p>
            <a:pPr marL="231775" indent="-231775" algn="ctr">
              <a:tabLst>
                <a:tab pos="231775" algn="l"/>
              </a:tabLst>
            </a:pPr>
            <a:r>
              <a:rPr lang="en-US" sz="2800" b="1" dirty="0">
                <a:solidFill>
                  <a:srgbClr val="000066"/>
                </a:solidFill>
                <a:latin typeface="Calibri" pitchFamily="34" charset="0"/>
              </a:rPr>
              <a:t>We are the 19</a:t>
            </a:r>
            <a:r>
              <a:rPr lang="en-US" sz="2800" b="1" baseline="30000" dirty="0">
                <a:solidFill>
                  <a:srgbClr val="000066"/>
                </a:solidFill>
                <a:latin typeface="Calibri" pitchFamily="34" charset="0"/>
              </a:rPr>
              <a:t>th</a:t>
            </a:r>
            <a:r>
              <a:rPr lang="en-US" sz="2800" b="1" dirty="0">
                <a:solidFill>
                  <a:srgbClr val="000066"/>
                </a:solidFill>
                <a:latin typeface="Calibri" pitchFamily="34" charset="0"/>
              </a:rPr>
              <a:t> Largest Economy in the World</a:t>
            </a:r>
          </a:p>
          <a:p>
            <a:pPr marL="231775" indent="-231775" algn="ctr">
              <a:tabLst>
                <a:tab pos="231775" algn="l"/>
              </a:tabLst>
            </a:pPr>
            <a:r>
              <a:rPr lang="en-US" dirty="0">
                <a:solidFill>
                  <a:srgbClr val="000066"/>
                </a:solidFill>
                <a:latin typeface="Calibri" pitchFamily="34" charset="0"/>
              </a:rPr>
              <a:t>Pennsylvania’s Gross State Product - USD $</a:t>
            </a:r>
            <a:r>
              <a:rPr lang="en-US" dirty="0" smtClean="0">
                <a:solidFill>
                  <a:srgbClr val="000066"/>
                </a:solidFill>
                <a:latin typeface="Calibri" pitchFamily="34" charset="0"/>
              </a:rPr>
              <a:t>569.8 </a:t>
            </a:r>
            <a:r>
              <a:rPr lang="en-US" dirty="0">
                <a:solidFill>
                  <a:srgbClr val="000066"/>
                </a:solidFill>
                <a:latin typeface="Calibri" pitchFamily="34" charset="0"/>
              </a:rPr>
              <a:t>billion</a:t>
            </a:r>
          </a:p>
        </p:txBody>
      </p:sp>
      <p:sp>
        <p:nvSpPr>
          <p:cNvPr id="98319" name="Rectangle 15"/>
          <p:cNvSpPr>
            <a:spLocks noChangeArrowheads="1"/>
          </p:cNvSpPr>
          <p:nvPr/>
        </p:nvSpPr>
        <p:spPr bwMode="auto">
          <a:xfrm>
            <a:off x="473075" y="2076450"/>
            <a:ext cx="1035050" cy="523875"/>
          </a:xfrm>
          <a:prstGeom prst="rect">
            <a:avLst/>
          </a:prstGeom>
          <a:noFill/>
          <a:ln w="9525">
            <a:noFill/>
            <a:miter lim="800000"/>
            <a:headEnd/>
            <a:tailEnd/>
          </a:ln>
        </p:spPr>
        <p:txBody>
          <a:bodyPr wrap="none">
            <a:spAutoFit/>
          </a:bodyPr>
          <a:lstStyle/>
          <a:p>
            <a:pPr algn="ctr"/>
            <a:r>
              <a:rPr lang="en-US" sz="1400">
                <a:solidFill>
                  <a:srgbClr val="000066"/>
                </a:solidFill>
                <a:latin typeface="Calibri" pitchFamily="34" charset="0"/>
              </a:rPr>
              <a:t>USD $569.7</a:t>
            </a:r>
          </a:p>
          <a:p>
            <a:pPr algn="ctr"/>
            <a:r>
              <a:rPr lang="en-US" sz="1400">
                <a:solidFill>
                  <a:srgbClr val="000066"/>
                </a:solidFill>
                <a:latin typeface="Calibri" pitchFamily="34" charset="0"/>
              </a:rPr>
              <a:t>billion</a:t>
            </a:r>
          </a:p>
        </p:txBody>
      </p:sp>
      <p:sp>
        <p:nvSpPr>
          <p:cNvPr id="98320" name="Rectangle 16"/>
          <p:cNvSpPr>
            <a:spLocks noChangeArrowheads="1"/>
          </p:cNvSpPr>
          <p:nvPr/>
        </p:nvSpPr>
        <p:spPr bwMode="auto">
          <a:xfrm>
            <a:off x="7162800" y="4419600"/>
            <a:ext cx="1981200" cy="523875"/>
          </a:xfrm>
          <a:prstGeom prst="rect">
            <a:avLst/>
          </a:prstGeom>
          <a:noFill/>
          <a:ln w="9525">
            <a:noFill/>
            <a:miter lim="800000"/>
            <a:headEnd/>
            <a:tailEnd/>
          </a:ln>
        </p:spPr>
        <p:txBody>
          <a:bodyPr>
            <a:spAutoFit/>
          </a:bodyPr>
          <a:lstStyle/>
          <a:p>
            <a:pPr algn="ctr"/>
            <a:r>
              <a:rPr lang="en-US" sz="1400" dirty="0">
                <a:solidFill>
                  <a:srgbClr val="000066"/>
                </a:solidFill>
                <a:latin typeface="Calibri" pitchFamily="34" charset="0"/>
              </a:rPr>
              <a:t>USD </a:t>
            </a:r>
            <a:r>
              <a:rPr lang="en-US" sz="1400" dirty="0" smtClean="0">
                <a:solidFill>
                  <a:srgbClr val="000066"/>
                </a:solidFill>
                <a:latin typeface="Calibri" pitchFamily="34" charset="0"/>
              </a:rPr>
              <a:t>$103.6</a:t>
            </a:r>
            <a:endParaRPr lang="en-US" sz="1400" dirty="0">
              <a:solidFill>
                <a:srgbClr val="000066"/>
              </a:solidFill>
              <a:latin typeface="Calibri" pitchFamily="34" charset="0"/>
            </a:endParaRPr>
          </a:p>
          <a:p>
            <a:pPr algn="ctr"/>
            <a:r>
              <a:rPr lang="en-US" sz="1400" dirty="0">
                <a:solidFill>
                  <a:srgbClr val="000066"/>
                </a:solidFill>
                <a:latin typeface="Calibri" pitchFamily="34" charset="0"/>
              </a:rPr>
              <a:t>billion</a:t>
            </a:r>
          </a:p>
        </p:txBody>
      </p:sp>
      <p:sp>
        <p:nvSpPr>
          <p:cNvPr id="98321" name="Rectangle 17"/>
          <p:cNvSpPr>
            <a:spLocks noChangeArrowheads="1"/>
          </p:cNvSpPr>
          <p:nvPr/>
        </p:nvSpPr>
        <p:spPr bwMode="auto">
          <a:xfrm>
            <a:off x="2076450" y="3086100"/>
            <a:ext cx="1223963" cy="523875"/>
          </a:xfrm>
          <a:prstGeom prst="rect">
            <a:avLst/>
          </a:prstGeom>
          <a:noFill/>
          <a:ln w="9525">
            <a:noFill/>
            <a:miter lim="800000"/>
            <a:headEnd/>
            <a:tailEnd/>
          </a:ln>
        </p:spPr>
        <p:txBody>
          <a:bodyPr>
            <a:spAutoFit/>
          </a:bodyPr>
          <a:lstStyle/>
          <a:p>
            <a:pPr algn="ctr"/>
            <a:r>
              <a:rPr lang="en-US" sz="1400" dirty="0">
                <a:solidFill>
                  <a:srgbClr val="000066"/>
                </a:solidFill>
                <a:latin typeface="Calibri" pitchFamily="34" charset="0"/>
              </a:rPr>
              <a:t>USD $</a:t>
            </a:r>
            <a:r>
              <a:rPr lang="en-US" sz="1400" dirty="0" smtClean="0">
                <a:solidFill>
                  <a:srgbClr val="000066"/>
                </a:solidFill>
                <a:latin typeface="Calibri" pitchFamily="34" charset="0"/>
              </a:rPr>
              <a:t>318.8</a:t>
            </a:r>
            <a:endParaRPr lang="en-US" sz="1400" dirty="0">
              <a:solidFill>
                <a:srgbClr val="000066"/>
              </a:solidFill>
              <a:latin typeface="Calibri" pitchFamily="34" charset="0"/>
            </a:endParaRPr>
          </a:p>
          <a:p>
            <a:pPr algn="ctr"/>
            <a:r>
              <a:rPr lang="en-US" sz="1400" dirty="0">
                <a:solidFill>
                  <a:srgbClr val="000066"/>
                </a:solidFill>
                <a:latin typeface="Calibri" pitchFamily="34" charset="0"/>
              </a:rPr>
              <a:t>billion</a:t>
            </a:r>
          </a:p>
        </p:txBody>
      </p:sp>
      <p:sp>
        <p:nvSpPr>
          <p:cNvPr id="98322" name="Rectangle 18"/>
          <p:cNvSpPr>
            <a:spLocks noChangeArrowheads="1"/>
          </p:cNvSpPr>
          <p:nvPr/>
        </p:nvSpPr>
        <p:spPr bwMode="auto">
          <a:xfrm>
            <a:off x="3886200" y="3657600"/>
            <a:ext cx="1371600" cy="523875"/>
          </a:xfrm>
          <a:prstGeom prst="rect">
            <a:avLst/>
          </a:prstGeom>
          <a:noFill/>
          <a:ln w="9525">
            <a:noFill/>
            <a:miter lim="800000"/>
            <a:headEnd/>
            <a:tailEnd/>
          </a:ln>
        </p:spPr>
        <p:txBody>
          <a:bodyPr>
            <a:spAutoFit/>
          </a:bodyPr>
          <a:lstStyle/>
          <a:p>
            <a:pPr algn="ctr"/>
            <a:r>
              <a:rPr lang="en-US" sz="1400" dirty="0">
                <a:solidFill>
                  <a:srgbClr val="000066"/>
                </a:solidFill>
                <a:latin typeface="Calibri" pitchFamily="34" charset="0"/>
              </a:rPr>
              <a:t>USD </a:t>
            </a:r>
            <a:r>
              <a:rPr lang="en-US" sz="1400" dirty="0" smtClean="0">
                <a:solidFill>
                  <a:srgbClr val="000066"/>
                </a:solidFill>
                <a:latin typeface="Calibri" pitchFamily="34" charset="0"/>
              </a:rPr>
              <a:t>$237.8</a:t>
            </a:r>
            <a:endParaRPr lang="en-US" sz="1400" dirty="0">
              <a:solidFill>
                <a:srgbClr val="000066"/>
              </a:solidFill>
              <a:latin typeface="Calibri" pitchFamily="34" charset="0"/>
            </a:endParaRPr>
          </a:p>
          <a:p>
            <a:pPr algn="ctr"/>
            <a:r>
              <a:rPr lang="en-US" sz="1400" dirty="0">
                <a:solidFill>
                  <a:srgbClr val="000066"/>
                </a:solidFill>
                <a:latin typeface="Calibri" pitchFamily="34" charset="0"/>
              </a:rPr>
              <a:t>billion</a:t>
            </a:r>
          </a:p>
        </p:txBody>
      </p:sp>
      <p:sp>
        <p:nvSpPr>
          <p:cNvPr id="98323" name="Rectangle 19"/>
          <p:cNvSpPr>
            <a:spLocks noChangeArrowheads="1"/>
          </p:cNvSpPr>
          <p:nvPr/>
        </p:nvSpPr>
        <p:spPr bwMode="auto">
          <a:xfrm>
            <a:off x="5711825" y="4076700"/>
            <a:ext cx="1250950" cy="523875"/>
          </a:xfrm>
          <a:prstGeom prst="rect">
            <a:avLst/>
          </a:prstGeom>
          <a:noFill/>
          <a:ln w="9525">
            <a:noFill/>
            <a:miter lim="800000"/>
            <a:headEnd/>
            <a:tailEnd/>
          </a:ln>
        </p:spPr>
        <p:txBody>
          <a:bodyPr>
            <a:spAutoFit/>
          </a:bodyPr>
          <a:lstStyle/>
          <a:p>
            <a:pPr algn="ctr"/>
            <a:r>
              <a:rPr lang="en-US" sz="1400" dirty="0">
                <a:solidFill>
                  <a:srgbClr val="000066"/>
                </a:solidFill>
                <a:latin typeface="Calibri" pitchFamily="34" charset="0"/>
              </a:rPr>
              <a:t>USD </a:t>
            </a:r>
            <a:r>
              <a:rPr lang="en-US" sz="1400" dirty="0" smtClean="0">
                <a:solidFill>
                  <a:srgbClr val="000066"/>
                </a:solidFill>
                <a:latin typeface="Calibri" pitchFamily="34" charset="0"/>
              </a:rPr>
              <a:t>$222.7</a:t>
            </a:r>
            <a:endParaRPr lang="en-US" sz="1400" dirty="0">
              <a:solidFill>
                <a:srgbClr val="000066"/>
              </a:solidFill>
              <a:latin typeface="Calibri" pitchFamily="34" charset="0"/>
            </a:endParaRPr>
          </a:p>
          <a:p>
            <a:pPr algn="ctr"/>
            <a:r>
              <a:rPr lang="en-US" sz="1400" dirty="0">
                <a:solidFill>
                  <a:srgbClr val="000066"/>
                </a:solidFill>
                <a:latin typeface="Calibri" pitchFamily="34" charset="0"/>
              </a:rPr>
              <a:t>billion</a:t>
            </a:r>
          </a:p>
        </p:txBody>
      </p:sp>
      <p:sp>
        <p:nvSpPr>
          <p:cNvPr id="12308" name="Text Box 20"/>
          <p:cNvSpPr txBox="1">
            <a:spLocks noChangeArrowheads="1"/>
          </p:cNvSpPr>
          <p:nvPr/>
        </p:nvSpPr>
        <p:spPr bwMode="auto">
          <a:xfrm>
            <a:off x="228600" y="6324600"/>
            <a:ext cx="4953000" cy="244475"/>
          </a:xfrm>
          <a:prstGeom prst="rect">
            <a:avLst/>
          </a:prstGeom>
          <a:noFill/>
          <a:ln w="9525">
            <a:noFill/>
            <a:miter lim="800000"/>
            <a:headEnd/>
            <a:tailEnd/>
          </a:ln>
        </p:spPr>
        <p:txBody>
          <a:bodyPr>
            <a:spAutoFit/>
          </a:bodyPr>
          <a:lstStyle/>
          <a:p>
            <a:pPr>
              <a:spcBef>
                <a:spcPct val="50000"/>
              </a:spcBef>
            </a:pPr>
            <a:r>
              <a:rPr lang="en-US" sz="1000">
                <a:solidFill>
                  <a:srgbClr val="000066"/>
                </a:solidFill>
                <a:latin typeface="Calibri" pitchFamily="34" charset="0"/>
              </a:rPr>
              <a:t>Source: World Development Indicators Database, World Bank, 1 July 2011</a:t>
            </a:r>
          </a:p>
        </p:txBody>
      </p:sp>
      <p:sp>
        <p:nvSpPr>
          <p:cNvPr id="12309" name="Text Box 21"/>
          <p:cNvSpPr txBox="1">
            <a:spLocks noChangeArrowheads="1"/>
          </p:cNvSpPr>
          <p:nvPr/>
        </p:nvSpPr>
        <p:spPr bwMode="auto">
          <a:xfrm>
            <a:off x="228600" y="6477000"/>
            <a:ext cx="4648200" cy="400050"/>
          </a:xfrm>
          <a:prstGeom prst="rect">
            <a:avLst/>
          </a:prstGeom>
          <a:noFill/>
          <a:ln w="9525">
            <a:noFill/>
            <a:miter lim="800000"/>
            <a:headEnd/>
            <a:tailEnd/>
          </a:ln>
        </p:spPr>
        <p:txBody>
          <a:bodyPr>
            <a:spAutoFit/>
          </a:bodyPr>
          <a:lstStyle/>
          <a:p>
            <a:pPr>
              <a:spcBef>
                <a:spcPct val="50000"/>
              </a:spcBef>
            </a:pPr>
            <a:r>
              <a:rPr lang="en-US" sz="1000">
                <a:solidFill>
                  <a:srgbClr val="000066"/>
                </a:solidFill>
                <a:latin typeface="Calibri" pitchFamily="34" charset="0"/>
              </a:rPr>
              <a:t>Source: U.S. Bureau of Economic Analysis, 2008 GDP by State, June 2011	</a:t>
            </a:r>
          </a:p>
        </p:txBody>
      </p:sp>
      <p:sp>
        <p:nvSpPr>
          <p:cNvPr id="12310" name="Text Box 24"/>
          <p:cNvSpPr txBox="1">
            <a:spLocks noChangeArrowheads="1"/>
          </p:cNvSpPr>
          <p:nvPr/>
        </p:nvSpPr>
        <p:spPr bwMode="auto">
          <a:xfrm>
            <a:off x="5334000" y="6226175"/>
            <a:ext cx="3429000" cy="369332"/>
          </a:xfrm>
          <a:prstGeom prst="rect">
            <a:avLst/>
          </a:prstGeom>
          <a:noFill/>
          <a:ln w="38100">
            <a:solidFill>
              <a:srgbClr val="3399FF"/>
            </a:solidFill>
            <a:miter lim="800000"/>
            <a:headEnd/>
            <a:tailEnd/>
          </a:ln>
        </p:spPr>
        <p:txBody>
          <a:bodyPr wrap="square">
            <a:spAutoFit/>
          </a:bodyPr>
          <a:lstStyle/>
          <a:p>
            <a:pPr algn="ctr">
              <a:spcBef>
                <a:spcPct val="50000"/>
              </a:spcBef>
            </a:pPr>
            <a:r>
              <a:rPr lang="en-US" dirty="0" smtClean="0">
                <a:solidFill>
                  <a:srgbClr val="000066"/>
                </a:solidFill>
                <a:latin typeface="Calibri" pitchFamily="34" charset="0"/>
                <a:cs typeface="Calibri" pitchFamily="34" charset="0"/>
              </a:rPr>
              <a:t>South Korea </a:t>
            </a:r>
            <a:r>
              <a:rPr lang="en-US" dirty="0">
                <a:solidFill>
                  <a:srgbClr val="000066"/>
                </a:solidFill>
                <a:latin typeface="Calibri" pitchFamily="34" charset="0"/>
                <a:cs typeface="Calibri" pitchFamily="34" charset="0"/>
              </a:rPr>
              <a:t>= $</a:t>
            </a:r>
            <a:r>
              <a:rPr lang="en-US" dirty="0" smtClean="0">
                <a:solidFill>
                  <a:srgbClr val="000066"/>
                </a:solidFill>
                <a:latin typeface="Calibri" pitchFamily="34" charset="0"/>
                <a:cs typeface="Calibri" pitchFamily="34" charset="0"/>
              </a:rPr>
              <a:t>1.01trillion</a:t>
            </a:r>
            <a:endParaRPr lang="en-US" dirty="0">
              <a:solidFill>
                <a:srgbClr val="000066"/>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318"/>
                                        </p:tgtEl>
                                        <p:attrNameLst>
                                          <p:attrName>style.visibility</p:attrName>
                                        </p:attrNameLst>
                                      </p:cBhvr>
                                      <p:to>
                                        <p:strVal val="visible"/>
                                      </p:to>
                                    </p:set>
                                    <p:animEffect transition="in" filter="fade">
                                      <p:cBhvr>
                                        <p:cTn id="7" dur="1000"/>
                                        <p:tgtEl>
                                          <p:spTgt spid="9831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8307"/>
                                        </p:tgtEl>
                                        <p:attrNameLst>
                                          <p:attrName>style.visibility</p:attrName>
                                        </p:attrNameLst>
                                      </p:cBhvr>
                                      <p:to>
                                        <p:strVal val="visible"/>
                                      </p:to>
                                    </p:set>
                                    <p:animEffect transition="in" filter="fade">
                                      <p:cBhvr>
                                        <p:cTn id="11" dur="1000"/>
                                        <p:tgtEl>
                                          <p:spTgt spid="98307"/>
                                        </p:tgtEl>
                                      </p:cBhvr>
                                    </p:animEffect>
                                    <p:anim calcmode="lin" valueType="num">
                                      <p:cBhvr>
                                        <p:cTn id="12" dur="1000" fill="hold"/>
                                        <p:tgtEl>
                                          <p:spTgt spid="98307"/>
                                        </p:tgtEl>
                                        <p:attrNameLst>
                                          <p:attrName>ppt_x</p:attrName>
                                        </p:attrNameLst>
                                      </p:cBhvr>
                                      <p:tavLst>
                                        <p:tav tm="0">
                                          <p:val>
                                            <p:strVal val="#ppt_x"/>
                                          </p:val>
                                        </p:tav>
                                        <p:tav tm="100000">
                                          <p:val>
                                            <p:strVal val="#ppt_x"/>
                                          </p:val>
                                        </p:tav>
                                      </p:tavLst>
                                    </p:anim>
                                    <p:anim calcmode="lin" valueType="num">
                                      <p:cBhvr>
                                        <p:cTn id="13" dur="1000" fill="hold"/>
                                        <p:tgtEl>
                                          <p:spTgt spid="98307"/>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98313"/>
                                        </p:tgtEl>
                                        <p:attrNameLst>
                                          <p:attrName>style.visibility</p:attrName>
                                        </p:attrNameLst>
                                      </p:cBhvr>
                                      <p:to>
                                        <p:strVal val="visible"/>
                                      </p:to>
                                    </p:set>
                                    <p:animEffect transition="in" filter="fade">
                                      <p:cBhvr>
                                        <p:cTn id="16" dur="1000"/>
                                        <p:tgtEl>
                                          <p:spTgt spid="98313"/>
                                        </p:tgtEl>
                                      </p:cBhvr>
                                    </p:animEffect>
                                  </p:childTnLst>
                                </p:cTn>
                              </p:par>
                              <p:par>
                                <p:cTn id="17" presetID="1" presetClass="entr" presetSubtype="0" fill="hold" nodeType="withEffect">
                                  <p:stCondLst>
                                    <p:cond delay="0"/>
                                  </p:stCondLst>
                                  <p:childTnLst>
                                    <p:set>
                                      <p:cBhvr>
                                        <p:cTn id="18" dur="1" fill="hold">
                                          <p:stCondLst>
                                            <p:cond delay="0"/>
                                          </p:stCondLst>
                                        </p:cTn>
                                        <p:tgtEl>
                                          <p:spTgt spid="98319"/>
                                        </p:tgtEl>
                                        <p:attrNameLst>
                                          <p:attrName>style.visibility</p:attrName>
                                        </p:attrNameLst>
                                      </p:cBhvr>
                                      <p:to>
                                        <p:strVal val="visible"/>
                                      </p:to>
                                    </p:se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98309"/>
                                        </p:tgtEl>
                                        <p:attrNameLst>
                                          <p:attrName>style.visibility</p:attrName>
                                        </p:attrNameLst>
                                      </p:cBhvr>
                                      <p:to>
                                        <p:strVal val="visible"/>
                                      </p:to>
                                    </p:set>
                                    <p:animEffect transition="in" filter="fade">
                                      <p:cBhvr>
                                        <p:cTn id="22" dur="1000"/>
                                        <p:tgtEl>
                                          <p:spTgt spid="98309"/>
                                        </p:tgtEl>
                                      </p:cBhvr>
                                    </p:animEffect>
                                    <p:anim calcmode="lin" valueType="num">
                                      <p:cBhvr>
                                        <p:cTn id="23" dur="1000" fill="hold"/>
                                        <p:tgtEl>
                                          <p:spTgt spid="98309"/>
                                        </p:tgtEl>
                                        <p:attrNameLst>
                                          <p:attrName>ppt_x</p:attrName>
                                        </p:attrNameLst>
                                      </p:cBhvr>
                                      <p:tavLst>
                                        <p:tav tm="0">
                                          <p:val>
                                            <p:strVal val="#ppt_x"/>
                                          </p:val>
                                        </p:tav>
                                        <p:tav tm="100000">
                                          <p:val>
                                            <p:strVal val="#ppt_x"/>
                                          </p:val>
                                        </p:tav>
                                      </p:tavLst>
                                    </p:anim>
                                    <p:anim calcmode="lin" valueType="num">
                                      <p:cBhvr>
                                        <p:cTn id="24" dur="1000" fill="hold"/>
                                        <p:tgtEl>
                                          <p:spTgt spid="98309"/>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98315"/>
                                        </p:tgtEl>
                                        <p:attrNameLst>
                                          <p:attrName>style.visibility</p:attrName>
                                        </p:attrNameLst>
                                      </p:cBhvr>
                                      <p:to>
                                        <p:strVal val="visible"/>
                                      </p:to>
                                    </p:set>
                                    <p:animEffect transition="in" filter="fade">
                                      <p:cBhvr>
                                        <p:cTn id="27" dur="1000"/>
                                        <p:tgtEl>
                                          <p:spTgt spid="98315"/>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98321"/>
                                        </p:tgtEl>
                                        <p:attrNameLst>
                                          <p:attrName>style.visibility</p:attrName>
                                        </p:attrNameLst>
                                      </p:cBhvr>
                                      <p:to>
                                        <p:strVal val="visible"/>
                                      </p:to>
                                    </p:se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8310"/>
                                        </p:tgtEl>
                                        <p:attrNameLst>
                                          <p:attrName>style.visibility</p:attrName>
                                        </p:attrNameLst>
                                      </p:cBhvr>
                                      <p:to>
                                        <p:strVal val="visible"/>
                                      </p:to>
                                    </p:set>
                                    <p:animEffect transition="in" filter="fade">
                                      <p:cBhvr>
                                        <p:cTn id="33" dur="1000"/>
                                        <p:tgtEl>
                                          <p:spTgt spid="98310"/>
                                        </p:tgtEl>
                                      </p:cBhvr>
                                    </p:animEffect>
                                    <p:anim calcmode="lin" valueType="num">
                                      <p:cBhvr>
                                        <p:cTn id="34" dur="1000" fill="hold"/>
                                        <p:tgtEl>
                                          <p:spTgt spid="98310"/>
                                        </p:tgtEl>
                                        <p:attrNameLst>
                                          <p:attrName>ppt_x</p:attrName>
                                        </p:attrNameLst>
                                      </p:cBhvr>
                                      <p:tavLst>
                                        <p:tav tm="0">
                                          <p:val>
                                            <p:strVal val="#ppt_x"/>
                                          </p:val>
                                        </p:tav>
                                        <p:tav tm="100000">
                                          <p:val>
                                            <p:strVal val="#ppt_x"/>
                                          </p:val>
                                        </p:tav>
                                      </p:tavLst>
                                    </p:anim>
                                    <p:anim calcmode="lin" valueType="num">
                                      <p:cBhvr>
                                        <p:cTn id="35" dur="1000" fill="hold"/>
                                        <p:tgtEl>
                                          <p:spTgt spid="98310"/>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98316"/>
                                        </p:tgtEl>
                                        <p:attrNameLst>
                                          <p:attrName>style.visibility</p:attrName>
                                        </p:attrNameLst>
                                      </p:cBhvr>
                                      <p:to>
                                        <p:strVal val="visible"/>
                                      </p:to>
                                    </p:set>
                                    <p:animEffect transition="in" filter="fade">
                                      <p:cBhvr>
                                        <p:cTn id="38" dur="1000"/>
                                        <p:tgtEl>
                                          <p:spTgt spid="98316"/>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8322"/>
                                        </p:tgtEl>
                                        <p:attrNameLst>
                                          <p:attrName>style.visibility</p:attrName>
                                        </p:attrNameLst>
                                      </p:cBhvr>
                                      <p:to>
                                        <p:strVal val="visible"/>
                                      </p:to>
                                    </p:se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98311"/>
                                        </p:tgtEl>
                                        <p:attrNameLst>
                                          <p:attrName>style.visibility</p:attrName>
                                        </p:attrNameLst>
                                      </p:cBhvr>
                                      <p:to>
                                        <p:strVal val="visible"/>
                                      </p:to>
                                    </p:set>
                                    <p:animEffect transition="in" filter="fade">
                                      <p:cBhvr>
                                        <p:cTn id="44" dur="1000"/>
                                        <p:tgtEl>
                                          <p:spTgt spid="98311"/>
                                        </p:tgtEl>
                                      </p:cBhvr>
                                    </p:animEffect>
                                    <p:anim calcmode="lin" valueType="num">
                                      <p:cBhvr>
                                        <p:cTn id="45" dur="1000" fill="hold"/>
                                        <p:tgtEl>
                                          <p:spTgt spid="98311"/>
                                        </p:tgtEl>
                                        <p:attrNameLst>
                                          <p:attrName>ppt_x</p:attrName>
                                        </p:attrNameLst>
                                      </p:cBhvr>
                                      <p:tavLst>
                                        <p:tav tm="0">
                                          <p:val>
                                            <p:strVal val="#ppt_x"/>
                                          </p:val>
                                        </p:tav>
                                        <p:tav tm="100000">
                                          <p:val>
                                            <p:strVal val="#ppt_x"/>
                                          </p:val>
                                        </p:tav>
                                      </p:tavLst>
                                    </p:anim>
                                    <p:anim calcmode="lin" valueType="num">
                                      <p:cBhvr>
                                        <p:cTn id="46" dur="1000" fill="hold"/>
                                        <p:tgtEl>
                                          <p:spTgt spid="98311"/>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98317"/>
                                        </p:tgtEl>
                                        <p:attrNameLst>
                                          <p:attrName>style.visibility</p:attrName>
                                        </p:attrNameLst>
                                      </p:cBhvr>
                                      <p:to>
                                        <p:strVal val="visible"/>
                                      </p:to>
                                    </p:set>
                                    <p:animEffect transition="in" filter="fade">
                                      <p:cBhvr>
                                        <p:cTn id="49" dur="1000"/>
                                        <p:tgtEl>
                                          <p:spTgt spid="98317"/>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98323"/>
                                        </p:tgtEl>
                                        <p:attrNameLst>
                                          <p:attrName>style.visibility</p:attrName>
                                        </p:attrNameLst>
                                      </p:cBhvr>
                                      <p:to>
                                        <p:strVal val="visible"/>
                                      </p:to>
                                    </p:se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98308"/>
                                        </p:tgtEl>
                                        <p:attrNameLst>
                                          <p:attrName>style.visibility</p:attrName>
                                        </p:attrNameLst>
                                      </p:cBhvr>
                                      <p:to>
                                        <p:strVal val="visible"/>
                                      </p:to>
                                    </p:set>
                                    <p:animEffect transition="in" filter="fade">
                                      <p:cBhvr>
                                        <p:cTn id="55" dur="1000"/>
                                        <p:tgtEl>
                                          <p:spTgt spid="98308"/>
                                        </p:tgtEl>
                                      </p:cBhvr>
                                    </p:animEffect>
                                    <p:anim calcmode="lin" valueType="num">
                                      <p:cBhvr>
                                        <p:cTn id="56" dur="1000" fill="hold"/>
                                        <p:tgtEl>
                                          <p:spTgt spid="98308"/>
                                        </p:tgtEl>
                                        <p:attrNameLst>
                                          <p:attrName>ppt_x</p:attrName>
                                        </p:attrNameLst>
                                      </p:cBhvr>
                                      <p:tavLst>
                                        <p:tav tm="0">
                                          <p:val>
                                            <p:strVal val="#ppt_x"/>
                                          </p:val>
                                        </p:tav>
                                        <p:tav tm="100000">
                                          <p:val>
                                            <p:strVal val="#ppt_x"/>
                                          </p:val>
                                        </p:tav>
                                      </p:tavLst>
                                    </p:anim>
                                    <p:anim calcmode="lin" valueType="num">
                                      <p:cBhvr>
                                        <p:cTn id="57" dur="1000" fill="hold"/>
                                        <p:tgtEl>
                                          <p:spTgt spid="98308"/>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98314"/>
                                        </p:tgtEl>
                                        <p:attrNameLst>
                                          <p:attrName>style.visibility</p:attrName>
                                        </p:attrNameLst>
                                      </p:cBhvr>
                                      <p:to>
                                        <p:strVal val="visible"/>
                                      </p:to>
                                    </p:set>
                                    <p:animEffect transition="in" filter="fade">
                                      <p:cBhvr>
                                        <p:cTn id="60" dur="1000"/>
                                        <p:tgtEl>
                                          <p:spTgt spid="98314"/>
                                        </p:tgtEl>
                                      </p:cBhvr>
                                    </p:animEffect>
                                  </p:childTnLst>
                                </p:cTn>
                              </p:par>
                              <p:par>
                                <p:cTn id="61" presetID="1" presetClass="entr" presetSubtype="0" fill="hold" nodeType="withEffect">
                                  <p:stCondLst>
                                    <p:cond delay="0"/>
                                  </p:stCondLst>
                                  <p:childTnLst>
                                    <p:set>
                                      <p:cBhvr>
                                        <p:cTn id="62" dur="1" fill="hold">
                                          <p:stCondLst>
                                            <p:cond delay="0"/>
                                          </p:stCondLst>
                                        </p:cTn>
                                        <p:tgtEl>
                                          <p:spTgt spid="98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1" grpId="0"/>
      <p:bldP spid="98322" grpId="0"/>
      <p:bldP spid="983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6600" y="5791200"/>
            <a:ext cx="2057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txBox="1">
            <a:spLocks/>
          </p:cNvSpPr>
          <p:nvPr/>
        </p:nvSpPr>
        <p:spPr bwMode="auto">
          <a:xfrm>
            <a:off x="533400" y="1371600"/>
            <a:ext cx="8229600" cy="685800"/>
          </a:xfrm>
          <a:prstGeom prst="rect">
            <a:avLst/>
          </a:prstGeom>
          <a:noFill/>
          <a:ln w="9525">
            <a:noFill/>
            <a:miter lim="800000"/>
            <a:headEnd/>
            <a:tailEnd/>
          </a:ln>
        </p:spPr>
        <p:txBody>
          <a:bodyPr anchor="ctr"/>
          <a:lstStyle/>
          <a:p>
            <a:pPr algn="ctr" eaLnBrk="0" hangingPunct="0">
              <a:defRPr/>
            </a:pPr>
            <a:r>
              <a:rPr lang="en-US" sz="2400" b="1" kern="0" dirty="0">
                <a:solidFill>
                  <a:srgbClr val="0070C0"/>
                </a:solidFill>
                <a:latin typeface="Calibri" pitchFamily="34" charset="0"/>
                <a:ea typeface="+mj-ea"/>
                <a:cs typeface="Calibri" pitchFamily="34" charset="0"/>
              </a:rPr>
              <a:t>Pennsylvania’s International Representatives</a:t>
            </a:r>
          </a:p>
        </p:txBody>
      </p:sp>
      <p:pic>
        <p:nvPicPr>
          <p:cNvPr id="8196" name="Picture 6"/>
          <p:cNvPicPr>
            <a:picLocks noChangeAspect="1" noChangeArrowheads="1"/>
          </p:cNvPicPr>
          <p:nvPr/>
        </p:nvPicPr>
        <p:blipFill>
          <a:blip r:embed="rId2" cstate="print"/>
          <a:srcRect/>
          <a:stretch>
            <a:fillRect/>
          </a:stretch>
        </p:blipFill>
        <p:spPr bwMode="auto">
          <a:xfrm>
            <a:off x="457200" y="1913253"/>
            <a:ext cx="8282972" cy="4944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4800" y="1524000"/>
            <a:ext cx="8382000" cy="731838"/>
          </a:xfrm>
        </p:spPr>
        <p:txBody>
          <a:bodyPr/>
          <a:lstStyle/>
          <a:p>
            <a:r>
              <a:rPr lang="en-US" sz="2400" smtClean="0">
                <a:solidFill>
                  <a:srgbClr val="0070C0"/>
                </a:solidFill>
                <a:latin typeface="Calibri" pitchFamily="34" charset="0"/>
                <a:cs typeface="Calibri" pitchFamily="34" charset="0"/>
              </a:rPr>
              <a:t>Foreign Direct Investment Impact</a:t>
            </a:r>
            <a:endParaRPr lang="en-CA" sz="2400" smtClean="0">
              <a:solidFill>
                <a:srgbClr val="0070C0"/>
              </a:solidFill>
              <a:latin typeface="Calibri" pitchFamily="34" charset="0"/>
              <a:cs typeface="Calibri" pitchFamily="34" charset="0"/>
            </a:endParaRPr>
          </a:p>
        </p:txBody>
      </p:sp>
      <p:sp>
        <p:nvSpPr>
          <p:cNvPr id="1028" name="Rectangle 3"/>
          <p:cNvSpPr>
            <a:spLocks noGrp="1" noChangeArrowheads="1"/>
          </p:cNvSpPr>
          <p:nvPr>
            <p:ph type="body" idx="1"/>
          </p:nvPr>
        </p:nvSpPr>
        <p:spPr>
          <a:xfrm>
            <a:off x="381000" y="2286000"/>
            <a:ext cx="8229600" cy="3352800"/>
          </a:xfrm>
        </p:spPr>
        <p:txBody>
          <a:bodyPr/>
          <a:lstStyle/>
          <a:p>
            <a:pPr>
              <a:lnSpc>
                <a:spcPct val="80000"/>
              </a:lnSpc>
            </a:pPr>
            <a:r>
              <a:rPr lang="en-CA" sz="2000" smtClean="0">
                <a:solidFill>
                  <a:srgbClr val="000066"/>
                </a:solidFill>
                <a:latin typeface="Calibri" pitchFamily="34" charset="0"/>
                <a:cs typeface="Calibri" pitchFamily="34" charset="0"/>
              </a:rPr>
              <a:t>5,811 foreign-owned business locations*</a:t>
            </a:r>
          </a:p>
          <a:p>
            <a:pPr>
              <a:lnSpc>
                <a:spcPct val="80000"/>
              </a:lnSpc>
              <a:buFontTx/>
              <a:buNone/>
            </a:pPr>
            <a:r>
              <a:rPr lang="en-CA" sz="2000" smtClean="0">
                <a:solidFill>
                  <a:srgbClr val="000066"/>
                </a:solidFill>
                <a:latin typeface="Calibri" pitchFamily="34" charset="0"/>
                <a:cs typeface="Calibri" pitchFamily="34" charset="0"/>
              </a:rPr>
              <a:t>	- </a:t>
            </a:r>
            <a:r>
              <a:rPr lang="en-CA" sz="1600" smtClean="0">
                <a:solidFill>
                  <a:srgbClr val="000066"/>
                </a:solidFill>
                <a:latin typeface="Calibri" pitchFamily="34" charset="0"/>
                <a:cs typeface="Calibri" pitchFamily="34" charset="0"/>
              </a:rPr>
              <a:t>253,655 jobs supported by foreign firms</a:t>
            </a:r>
          </a:p>
          <a:p>
            <a:pPr>
              <a:lnSpc>
                <a:spcPct val="80000"/>
              </a:lnSpc>
            </a:pPr>
            <a:endParaRPr lang="en-CA" sz="2000" smtClean="0">
              <a:solidFill>
                <a:srgbClr val="000066"/>
              </a:solidFill>
              <a:latin typeface="Calibri" pitchFamily="34" charset="0"/>
              <a:cs typeface="Calibri" pitchFamily="34" charset="0"/>
            </a:endParaRPr>
          </a:p>
          <a:p>
            <a:pPr>
              <a:lnSpc>
                <a:spcPct val="80000"/>
              </a:lnSpc>
            </a:pPr>
            <a:r>
              <a:rPr lang="en-CA" sz="2000" smtClean="0">
                <a:solidFill>
                  <a:srgbClr val="000066"/>
                </a:solidFill>
                <a:latin typeface="Calibri" pitchFamily="34" charset="0"/>
                <a:cs typeface="Calibri" pitchFamily="34" charset="0"/>
              </a:rPr>
              <a:t>1,284 manufacturing companies</a:t>
            </a:r>
          </a:p>
          <a:p>
            <a:pPr>
              <a:lnSpc>
                <a:spcPct val="80000"/>
              </a:lnSpc>
              <a:buFontTx/>
              <a:buNone/>
            </a:pPr>
            <a:r>
              <a:rPr lang="en-CA" sz="2000" smtClean="0">
                <a:solidFill>
                  <a:srgbClr val="000066"/>
                </a:solidFill>
                <a:latin typeface="Calibri" pitchFamily="34" charset="0"/>
                <a:cs typeface="Calibri" pitchFamily="34" charset="0"/>
              </a:rPr>
              <a:t>	- </a:t>
            </a:r>
            <a:r>
              <a:rPr lang="en-CA" sz="1600" smtClean="0">
                <a:solidFill>
                  <a:srgbClr val="000066"/>
                </a:solidFill>
                <a:latin typeface="Calibri" pitchFamily="34" charset="0"/>
                <a:cs typeface="Calibri" pitchFamily="34" charset="0"/>
              </a:rPr>
              <a:t>119,276 manufacturing jobs</a:t>
            </a:r>
          </a:p>
          <a:p>
            <a:pPr>
              <a:lnSpc>
                <a:spcPct val="80000"/>
              </a:lnSpc>
            </a:pPr>
            <a:endParaRPr lang="en-CA" sz="2000" smtClean="0">
              <a:solidFill>
                <a:srgbClr val="000066"/>
              </a:solidFill>
              <a:latin typeface="Calibri" pitchFamily="34" charset="0"/>
              <a:cs typeface="Calibri" pitchFamily="34" charset="0"/>
            </a:endParaRPr>
          </a:p>
          <a:p>
            <a:pPr>
              <a:lnSpc>
                <a:spcPct val="80000"/>
              </a:lnSpc>
            </a:pPr>
            <a:endParaRPr lang="en-CA" sz="2000" smtClean="0">
              <a:solidFill>
                <a:srgbClr val="000066"/>
              </a:solidFill>
              <a:latin typeface="Calibri" pitchFamily="34" charset="0"/>
              <a:cs typeface="Calibri" pitchFamily="34" charset="0"/>
            </a:endParaRPr>
          </a:p>
          <a:p>
            <a:pPr>
              <a:lnSpc>
                <a:spcPct val="80000"/>
              </a:lnSpc>
            </a:pPr>
            <a:r>
              <a:rPr lang="en-CA" sz="2000" smtClean="0">
                <a:solidFill>
                  <a:srgbClr val="000066"/>
                </a:solidFill>
                <a:latin typeface="Calibri" pitchFamily="34" charset="0"/>
                <a:cs typeface="Calibri" pitchFamily="34" charset="0"/>
              </a:rPr>
              <a:t>4</a:t>
            </a:r>
            <a:r>
              <a:rPr lang="en-CA" sz="2000" baseline="30000" smtClean="0">
                <a:solidFill>
                  <a:srgbClr val="000066"/>
                </a:solidFill>
                <a:latin typeface="Calibri" pitchFamily="34" charset="0"/>
                <a:cs typeface="Calibri" pitchFamily="34" charset="0"/>
              </a:rPr>
              <a:t>th</a:t>
            </a:r>
            <a:r>
              <a:rPr lang="en-CA" sz="2000" smtClean="0">
                <a:solidFill>
                  <a:srgbClr val="000066"/>
                </a:solidFill>
                <a:latin typeface="Calibri" pitchFamily="34" charset="0"/>
                <a:cs typeface="Calibri" pitchFamily="34" charset="0"/>
              </a:rPr>
              <a:t> largest state in the U.S. in number of workers </a:t>
            </a:r>
          </a:p>
          <a:p>
            <a:pPr>
              <a:lnSpc>
                <a:spcPct val="80000"/>
              </a:lnSpc>
              <a:buFontTx/>
              <a:buNone/>
            </a:pPr>
            <a:r>
              <a:rPr lang="en-CA" sz="2000" smtClean="0">
                <a:solidFill>
                  <a:srgbClr val="000066"/>
                </a:solidFill>
                <a:latin typeface="Calibri" pitchFamily="34" charset="0"/>
                <a:cs typeface="Calibri" pitchFamily="34" charset="0"/>
              </a:rPr>
              <a:t>	employed by majority-owned foreign-owned affiliates</a:t>
            </a:r>
          </a:p>
          <a:p>
            <a:pPr>
              <a:lnSpc>
                <a:spcPct val="80000"/>
              </a:lnSpc>
              <a:buFontTx/>
              <a:buNone/>
            </a:pPr>
            <a:endParaRPr lang="en-CA" sz="2000" smtClean="0">
              <a:solidFill>
                <a:srgbClr val="000066"/>
              </a:solidFill>
              <a:latin typeface="Calibri" pitchFamily="34" charset="0"/>
              <a:cs typeface="Calibri" pitchFamily="34" charset="0"/>
            </a:endParaRPr>
          </a:p>
          <a:p>
            <a:pPr>
              <a:lnSpc>
                <a:spcPct val="80000"/>
              </a:lnSpc>
            </a:pPr>
            <a:endParaRPr lang="en-US" sz="2000" smtClean="0">
              <a:solidFill>
                <a:srgbClr val="000066"/>
              </a:solidFill>
              <a:latin typeface="Calibri" pitchFamily="34" charset="0"/>
              <a:cs typeface="Calibri" pitchFamily="34" charset="0"/>
            </a:endParaRPr>
          </a:p>
          <a:p>
            <a:pPr>
              <a:lnSpc>
                <a:spcPct val="80000"/>
              </a:lnSpc>
            </a:pPr>
            <a:r>
              <a:rPr lang="en-US" sz="2000" smtClean="0">
                <a:solidFill>
                  <a:srgbClr val="000066"/>
                </a:solidFill>
                <a:latin typeface="Calibri" pitchFamily="34" charset="0"/>
                <a:cs typeface="Calibri" pitchFamily="34" charset="0"/>
              </a:rPr>
              <a:t>Pennsylvania is ranked 5</a:t>
            </a:r>
            <a:r>
              <a:rPr lang="en-US" sz="2000" baseline="30000" smtClean="0">
                <a:solidFill>
                  <a:srgbClr val="000066"/>
                </a:solidFill>
                <a:latin typeface="Calibri" pitchFamily="34" charset="0"/>
                <a:cs typeface="Calibri" pitchFamily="34" charset="0"/>
              </a:rPr>
              <a:t>th</a:t>
            </a:r>
            <a:r>
              <a:rPr lang="en-US" sz="2000" smtClean="0">
                <a:solidFill>
                  <a:srgbClr val="000066"/>
                </a:solidFill>
                <a:latin typeface="Calibri" pitchFamily="34" charset="0"/>
                <a:cs typeface="Calibri" pitchFamily="34" charset="0"/>
              </a:rPr>
              <a:t> for insourced manufacturing jobs and 4</a:t>
            </a:r>
            <a:r>
              <a:rPr lang="en-US" sz="2000" baseline="30000" smtClean="0">
                <a:solidFill>
                  <a:srgbClr val="000066"/>
                </a:solidFill>
                <a:latin typeface="Calibri" pitchFamily="34" charset="0"/>
                <a:cs typeface="Calibri" pitchFamily="34" charset="0"/>
              </a:rPr>
              <a:t>th</a:t>
            </a:r>
            <a:r>
              <a:rPr lang="en-US" sz="2000" smtClean="0">
                <a:solidFill>
                  <a:srgbClr val="000066"/>
                </a:solidFill>
                <a:latin typeface="Calibri" pitchFamily="34" charset="0"/>
                <a:cs typeface="Calibri" pitchFamily="34" charset="0"/>
              </a:rPr>
              <a:t> for insourced research and design related jobs</a:t>
            </a:r>
            <a:endParaRPr lang="en-CA" sz="2000" smtClean="0">
              <a:solidFill>
                <a:srgbClr val="000066"/>
              </a:solidFill>
              <a:latin typeface="Calibri" pitchFamily="34" charset="0"/>
              <a:cs typeface="Calibri" pitchFamily="34" charset="0"/>
            </a:endParaRPr>
          </a:p>
        </p:txBody>
      </p:sp>
      <p:sp>
        <p:nvSpPr>
          <p:cNvPr id="1029" name="Text Box 4"/>
          <p:cNvSpPr txBox="1">
            <a:spLocks noChangeArrowheads="1"/>
          </p:cNvSpPr>
          <p:nvPr/>
        </p:nvSpPr>
        <p:spPr bwMode="auto">
          <a:xfrm>
            <a:off x="838200" y="5029200"/>
            <a:ext cx="4038600" cy="244475"/>
          </a:xfrm>
          <a:prstGeom prst="rect">
            <a:avLst/>
          </a:prstGeom>
          <a:noFill/>
          <a:ln w="9525">
            <a:noFill/>
            <a:miter lim="800000"/>
            <a:headEnd/>
            <a:tailEnd/>
          </a:ln>
        </p:spPr>
        <p:txBody>
          <a:bodyPr>
            <a:spAutoFit/>
          </a:bodyPr>
          <a:lstStyle/>
          <a:p>
            <a:pPr>
              <a:spcBef>
                <a:spcPct val="50000"/>
              </a:spcBef>
            </a:pPr>
            <a:r>
              <a:rPr lang="en-US" sz="1000">
                <a:solidFill>
                  <a:srgbClr val="000066"/>
                </a:solidFill>
                <a:latin typeface="Calibri" pitchFamily="34" charset="0"/>
                <a:cs typeface="Calibri" pitchFamily="34" charset="0"/>
              </a:rPr>
              <a:t>Source: U.S. Bureau of Economic Analysis, 2008</a:t>
            </a:r>
          </a:p>
        </p:txBody>
      </p:sp>
      <p:sp>
        <p:nvSpPr>
          <p:cNvPr id="1030" name="Text Box 5"/>
          <p:cNvSpPr txBox="1">
            <a:spLocks noChangeArrowheads="1"/>
          </p:cNvSpPr>
          <p:nvPr/>
        </p:nvSpPr>
        <p:spPr bwMode="auto">
          <a:xfrm>
            <a:off x="914400" y="3733800"/>
            <a:ext cx="4267200" cy="244475"/>
          </a:xfrm>
          <a:prstGeom prst="rect">
            <a:avLst/>
          </a:prstGeom>
          <a:noFill/>
          <a:ln w="9525">
            <a:noFill/>
            <a:miter lim="800000"/>
            <a:headEnd/>
            <a:tailEnd/>
          </a:ln>
        </p:spPr>
        <p:txBody>
          <a:bodyPr>
            <a:spAutoFit/>
          </a:bodyPr>
          <a:lstStyle/>
          <a:p>
            <a:pPr>
              <a:spcBef>
                <a:spcPct val="50000"/>
              </a:spcBef>
            </a:pPr>
            <a:r>
              <a:rPr lang="en-US" sz="1000">
                <a:solidFill>
                  <a:srgbClr val="000066"/>
                </a:solidFill>
                <a:latin typeface="Calibri" pitchFamily="34" charset="0"/>
                <a:cs typeface="Calibri" pitchFamily="34" charset="0"/>
              </a:rPr>
              <a:t>Source: D&amp;B, December 2011</a:t>
            </a:r>
          </a:p>
        </p:txBody>
      </p:sp>
      <p:sp>
        <p:nvSpPr>
          <p:cNvPr id="1031" name="Text Box 6"/>
          <p:cNvSpPr txBox="1">
            <a:spLocks noChangeArrowheads="1"/>
          </p:cNvSpPr>
          <p:nvPr/>
        </p:nvSpPr>
        <p:spPr bwMode="auto">
          <a:xfrm>
            <a:off x="152400" y="6477000"/>
            <a:ext cx="4267200" cy="244475"/>
          </a:xfrm>
          <a:prstGeom prst="rect">
            <a:avLst/>
          </a:prstGeom>
          <a:noFill/>
          <a:ln w="9525">
            <a:noFill/>
            <a:miter lim="800000"/>
            <a:headEnd/>
            <a:tailEnd/>
          </a:ln>
        </p:spPr>
        <p:txBody>
          <a:bodyPr>
            <a:spAutoFit/>
          </a:bodyPr>
          <a:lstStyle/>
          <a:p>
            <a:pPr>
              <a:spcBef>
                <a:spcPct val="50000"/>
              </a:spcBef>
            </a:pPr>
            <a:r>
              <a:rPr lang="en-US" sz="1000">
                <a:solidFill>
                  <a:srgbClr val="000066"/>
                </a:solidFill>
                <a:latin typeface="Calibri" pitchFamily="34" charset="0"/>
                <a:cs typeface="Calibri" pitchFamily="34" charset="0"/>
              </a:rPr>
              <a:t>*with at least 50% foreign ownership</a:t>
            </a:r>
          </a:p>
        </p:txBody>
      </p:sp>
      <p:graphicFrame>
        <p:nvGraphicFramePr>
          <p:cNvPr id="1026" name="Object 2"/>
          <p:cNvGraphicFramePr>
            <a:graphicFrameLocks noChangeAspect="1"/>
          </p:cNvGraphicFramePr>
          <p:nvPr/>
        </p:nvGraphicFramePr>
        <p:xfrm>
          <a:off x="6248400" y="2209800"/>
          <a:ext cx="2509838" cy="2565400"/>
        </p:xfrm>
        <a:graphic>
          <a:graphicData uri="http://schemas.openxmlformats.org/presentationml/2006/ole">
            <p:oleObj spid="_x0000_s48130" r:id="rId3" imgW="2505673" imgH="2560542" progId="Excel.Sheet.8">
              <p:embed/>
            </p:oleObj>
          </a:graphicData>
        </a:graphic>
      </p:graphicFrame>
      <p:sp>
        <p:nvSpPr>
          <p:cNvPr id="1032" name="Rectangle 8"/>
          <p:cNvSpPr>
            <a:spLocks noChangeArrowheads="1"/>
          </p:cNvSpPr>
          <p:nvPr/>
        </p:nvSpPr>
        <p:spPr bwMode="auto">
          <a:xfrm>
            <a:off x="7569200" y="2921000"/>
            <a:ext cx="1295400" cy="646113"/>
          </a:xfrm>
          <a:prstGeom prst="rect">
            <a:avLst/>
          </a:prstGeom>
          <a:noFill/>
          <a:ln w="9525">
            <a:noFill/>
            <a:miter lim="800000"/>
            <a:headEnd/>
            <a:tailEnd/>
          </a:ln>
        </p:spPr>
        <p:txBody>
          <a:bodyPr>
            <a:spAutoFit/>
          </a:bodyPr>
          <a:lstStyle/>
          <a:p>
            <a:pPr>
              <a:spcBef>
                <a:spcPct val="50000"/>
              </a:spcBef>
            </a:pPr>
            <a:r>
              <a:rPr lang="en-US" sz="1200" b="1">
                <a:solidFill>
                  <a:schemeClr val="bg1"/>
                </a:solidFill>
                <a:latin typeface="Calibri" pitchFamily="34" charset="0"/>
                <a:cs typeface="Calibri" pitchFamily="34" charset="0"/>
              </a:rPr>
              <a:t>“insourced” manufacturing jobs </a:t>
            </a:r>
            <a:r>
              <a:rPr lang="en-US" sz="1200" i="1">
                <a:solidFill>
                  <a:schemeClr val="bg1"/>
                </a:solidFill>
                <a:latin typeface="Calibri" pitchFamily="34" charset="0"/>
                <a:cs typeface="Calibri" pitchFamily="34" charset="0"/>
              </a:rPr>
              <a:t>(35%)</a:t>
            </a:r>
          </a:p>
        </p:txBody>
      </p:sp>
      <p:sp>
        <p:nvSpPr>
          <p:cNvPr id="1033" name="Rectangle 9"/>
          <p:cNvSpPr>
            <a:spLocks noChangeArrowheads="1"/>
          </p:cNvSpPr>
          <p:nvPr/>
        </p:nvSpPr>
        <p:spPr bwMode="auto">
          <a:xfrm>
            <a:off x="6350000" y="3225800"/>
            <a:ext cx="1295400" cy="738188"/>
          </a:xfrm>
          <a:prstGeom prst="rect">
            <a:avLst/>
          </a:prstGeom>
          <a:noFill/>
          <a:ln w="9525">
            <a:noFill/>
            <a:miter lim="800000"/>
            <a:headEnd/>
            <a:tailEnd/>
          </a:ln>
        </p:spPr>
        <p:txBody>
          <a:bodyPr>
            <a:spAutoFit/>
          </a:bodyPr>
          <a:lstStyle/>
          <a:p>
            <a:pPr>
              <a:spcBef>
                <a:spcPct val="50000"/>
              </a:spcBef>
            </a:pPr>
            <a:r>
              <a:rPr lang="en-US" sz="1200" b="1">
                <a:solidFill>
                  <a:schemeClr val="bg1"/>
                </a:solidFill>
                <a:latin typeface="Calibri" pitchFamily="34" charset="0"/>
                <a:cs typeface="Calibri" pitchFamily="34" charset="0"/>
              </a:rPr>
              <a:t>other “insourced” jobs</a:t>
            </a:r>
          </a:p>
          <a:p>
            <a:pPr>
              <a:spcBef>
                <a:spcPct val="50000"/>
              </a:spcBef>
            </a:pPr>
            <a:r>
              <a:rPr lang="en-US" sz="1200" i="1">
                <a:solidFill>
                  <a:schemeClr val="bg1"/>
                </a:solidFill>
                <a:latin typeface="Calibri" pitchFamily="34" charset="0"/>
                <a:cs typeface="Calibri" pitchFamily="34" charset="0"/>
              </a:rPr>
              <a:t>(65%)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239000" y="6019800"/>
            <a:ext cx="1905000" cy="838200"/>
          </a:xfrm>
          <a:prstGeom prst="rect">
            <a:avLst/>
          </a:prstGeom>
          <a:solidFill>
            <a:schemeClr val="bg1"/>
          </a:solidFill>
          <a:ln w="9525">
            <a:noFill/>
            <a:miter lim="800000"/>
            <a:headEnd/>
            <a:tailEnd/>
          </a:ln>
        </p:spPr>
        <p:txBody>
          <a:bodyPr wrap="none" anchor="ctr"/>
          <a:lstStyle/>
          <a:p>
            <a:endParaRPr lang="en-US"/>
          </a:p>
        </p:txBody>
      </p:sp>
      <p:pic>
        <p:nvPicPr>
          <p:cNvPr id="10243" name="Picture 3"/>
          <p:cNvPicPr>
            <a:picLocks noChangeAspect="1" noChangeArrowheads="1"/>
          </p:cNvPicPr>
          <p:nvPr/>
        </p:nvPicPr>
        <p:blipFill>
          <a:blip r:embed="rId2" cstate="print"/>
          <a:srcRect/>
          <a:stretch>
            <a:fillRect/>
          </a:stretch>
        </p:blipFill>
        <p:spPr bwMode="auto">
          <a:xfrm>
            <a:off x="457200" y="1447800"/>
            <a:ext cx="8153400" cy="5410200"/>
          </a:xfrm>
          <a:prstGeom prst="rect">
            <a:avLst/>
          </a:prstGeom>
          <a:noFill/>
          <a:ln w="9525">
            <a:noFill/>
            <a:miter lim="800000"/>
            <a:headEnd/>
            <a:tailEnd/>
          </a:ln>
        </p:spPr>
      </p:pic>
      <p:sp>
        <p:nvSpPr>
          <p:cNvPr id="10244" name="Text Box 4"/>
          <p:cNvSpPr txBox="1">
            <a:spLocks noChangeArrowheads="1"/>
          </p:cNvSpPr>
          <p:nvPr/>
        </p:nvSpPr>
        <p:spPr bwMode="auto">
          <a:xfrm>
            <a:off x="6858000" y="4800600"/>
            <a:ext cx="1752600" cy="311150"/>
          </a:xfrm>
          <a:prstGeom prst="rect">
            <a:avLst/>
          </a:prstGeom>
          <a:solidFill>
            <a:schemeClr val="accent2"/>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Lehigh University/SBDC Lehigh Export Network</a:t>
            </a:r>
          </a:p>
        </p:txBody>
      </p:sp>
      <p:sp>
        <p:nvSpPr>
          <p:cNvPr id="10245" name="Text Box 5"/>
          <p:cNvSpPr txBox="1">
            <a:spLocks noChangeArrowheads="1"/>
          </p:cNvSpPr>
          <p:nvPr/>
        </p:nvSpPr>
        <p:spPr bwMode="auto">
          <a:xfrm>
            <a:off x="1066800" y="5105400"/>
            <a:ext cx="1524000" cy="311150"/>
          </a:xfrm>
          <a:prstGeom prst="rect">
            <a:avLst/>
          </a:prstGeom>
          <a:solidFill>
            <a:srgbClr val="F67B00"/>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Southwestern Pennsylvania Commission</a:t>
            </a:r>
          </a:p>
        </p:txBody>
      </p:sp>
      <p:sp>
        <p:nvSpPr>
          <p:cNvPr id="10246" name="Text Box 6"/>
          <p:cNvSpPr txBox="1">
            <a:spLocks noChangeArrowheads="1"/>
          </p:cNvSpPr>
          <p:nvPr/>
        </p:nvSpPr>
        <p:spPr bwMode="auto">
          <a:xfrm>
            <a:off x="2590800" y="5791200"/>
            <a:ext cx="1524000" cy="430213"/>
          </a:xfrm>
          <a:prstGeom prst="rect">
            <a:avLst/>
          </a:prstGeom>
          <a:solidFill>
            <a:srgbClr val="008080"/>
          </a:solidFill>
          <a:ln w="9525">
            <a:solidFill>
              <a:schemeClr val="bg1"/>
            </a:solid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Southern Alleghenies Planning &amp; Development Commission</a:t>
            </a:r>
          </a:p>
        </p:txBody>
      </p:sp>
      <p:sp>
        <p:nvSpPr>
          <p:cNvPr id="10247" name="Text Box 7"/>
          <p:cNvSpPr txBox="1">
            <a:spLocks noChangeArrowheads="1"/>
          </p:cNvSpPr>
          <p:nvPr/>
        </p:nvSpPr>
        <p:spPr bwMode="auto">
          <a:xfrm>
            <a:off x="5029200" y="2895600"/>
            <a:ext cx="1905000" cy="311150"/>
          </a:xfrm>
          <a:prstGeom prst="rect">
            <a:avLst/>
          </a:prstGeom>
          <a:solidFill>
            <a:srgbClr val="8A9E58"/>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Northern Tier Regional Planning &amp; Development Commission</a:t>
            </a:r>
          </a:p>
        </p:txBody>
      </p:sp>
      <p:sp>
        <p:nvSpPr>
          <p:cNvPr id="10248" name="Text Box 8"/>
          <p:cNvSpPr txBox="1">
            <a:spLocks noChangeArrowheads="1"/>
          </p:cNvSpPr>
          <p:nvPr/>
        </p:nvSpPr>
        <p:spPr bwMode="auto">
          <a:xfrm>
            <a:off x="2971800" y="2895600"/>
            <a:ext cx="1524000" cy="425450"/>
          </a:xfrm>
          <a:prstGeom prst="rect">
            <a:avLst/>
          </a:prstGeom>
          <a:solidFill>
            <a:srgbClr val="993366"/>
          </a:solidFill>
          <a:ln w="28575">
            <a:solidFill>
              <a:schemeClr val="bg1"/>
            </a:solid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North-Central Pennsylvania Regional Planning &amp; Development Commission</a:t>
            </a:r>
          </a:p>
        </p:txBody>
      </p:sp>
      <p:sp>
        <p:nvSpPr>
          <p:cNvPr id="10249" name="Text Box 9"/>
          <p:cNvSpPr txBox="1">
            <a:spLocks noChangeArrowheads="1"/>
          </p:cNvSpPr>
          <p:nvPr/>
        </p:nvSpPr>
        <p:spPr bwMode="auto">
          <a:xfrm>
            <a:off x="4343400" y="4114800"/>
            <a:ext cx="1371600" cy="311150"/>
          </a:xfrm>
          <a:prstGeom prst="rect">
            <a:avLst/>
          </a:prstGeom>
          <a:solidFill>
            <a:srgbClr val="CC0000"/>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SEDA-Council of Governments</a:t>
            </a:r>
          </a:p>
        </p:txBody>
      </p:sp>
      <p:sp>
        <p:nvSpPr>
          <p:cNvPr id="10250" name="Text Box 10"/>
          <p:cNvSpPr txBox="1">
            <a:spLocks noChangeArrowheads="1"/>
          </p:cNvSpPr>
          <p:nvPr/>
        </p:nvSpPr>
        <p:spPr bwMode="auto">
          <a:xfrm>
            <a:off x="4648200" y="6019800"/>
            <a:ext cx="1524000" cy="311150"/>
          </a:xfrm>
          <a:prstGeom prst="rect">
            <a:avLst/>
          </a:prstGeom>
          <a:solidFill>
            <a:srgbClr val="B08304"/>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World Trade Center of Central Pennsylvania</a:t>
            </a:r>
          </a:p>
        </p:txBody>
      </p:sp>
      <p:sp>
        <p:nvSpPr>
          <p:cNvPr id="10251" name="Text Box 11"/>
          <p:cNvSpPr txBox="1">
            <a:spLocks noChangeArrowheads="1"/>
          </p:cNvSpPr>
          <p:nvPr/>
        </p:nvSpPr>
        <p:spPr bwMode="auto">
          <a:xfrm>
            <a:off x="6477000" y="3962400"/>
            <a:ext cx="1371600" cy="311150"/>
          </a:xfrm>
          <a:prstGeom prst="rect">
            <a:avLst/>
          </a:prstGeom>
          <a:solidFill>
            <a:srgbClr val="663300"/>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Northeastern Pennsylvania Alliance</a:t>
            </a:r>
          </a:p>
        </p:txBody>
      </p:sp>
      <p:sp>
        <p:nvSpPr>
          <p:cNvPr id="10252" name="Text Box 12"/>
          <p:cNvSpPr txBox="1">
            <a:spLocks noChangeArrowheads="1"/>
          </p:cNvSpPr>
          <p:nvPr/>
        </p:nvSpPr>
        <p:spPr bwMode="auto">
          <a:xfrm>
            <a:off x="1143000" y="2971800"/>
            <a:ext cx="1524000" cy="420688"/>
          </a:xfrm>
          <a:prstGeom prst="rect">
            <a:avLst/>
          </a:prstGeom>
          <a:solidFill>
            <a:srgbClr val="73649C"/>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Northwest Pennsylvania Regional Planning &amp; Development Commission</a:t>
            </a:r>
          </a:p>
        </p:txBody>
      </p:sp>
      <p:sp>
        <p:nvSpPr>
          <p:cNvPr id="10253" name="Text Box 13"/>
          <p:cNvSpPr txBox="1">
            <a:spLocks noChangeArrowheads="1"/>
          </p:cNvSpPr>
          <p:nvPr/>
        </p:nvSpPr>
        <p:spPr bwMode="auto">
          <a:xfrm>
            <a:off x="6629400" y="5638800"/>
            <a:ext cx="1447800" cy="311150"/>
          </a:xfrm>
          <a:prstGeom prst="rect">
            <a:avLst/>
          </a:prstGeom>
          <a:solidFill>
            <a:srgbClr val="5C0294"/>
          </a:solidFill>
          <a:ln w="9525">
            <a:noFill/>
            <a:miter lim="800000"/>
            <a:headEnd/>
            <a:tailEnd/>
          </a:ln>
        </p:spPr>
        <p:txBody>
          <a:bodyPr>
            <a:spAutoFit/>
          </a:bodyPr>
          <a:lstStyle/>
          <a:p>
            <a:pPr algn="ctr">
              <a:lnSpc>
                <a:spcPct val="80000"/>
              </a:lnSpc>
              <a:spcBef>
                <a:spcPct val="50000"/>
              </a:spcBef>
            </a:pPr>
            <a:r>
              <a:rPr lang="en-US" sz="900" b="1">
                <a:solidFill>
                  <a:schemeClr val="bg1"/>
                </a:solidFill>
                <a:latin typeface="Calibri" pitchFamily="34" charset="0"/>
              </a:rPr>
              <a:t>World Trade Center of Greater Philadelphia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95400"/>
            <a:ext cx="8229600" cy="731838"/>
          </a:xfrm>
        </p:spPr>
        <p:txBody>
          <a:bodyPr/>
          <a:lstStyle/>
          <a:p>
            <a:r>
              <a:rPr lang="en-US" sz="2400" dirty="0" smtClean="0">
                <a:solidFill>
                  <a:srgbClr val="0070C0"/>
                </a:solidFill>
                <a:latin typeface="Calibri" pitchFamily="34" charset="0"/>
                <a:cs typeface="Calibri" pitchFamily="34" charset="0"/>
              </a:rPr>
              <a:t>Pennsylvania Exports to Korea</a:t>
            </a:r>
          </a:p>
        </p:txBody>
      </p:sp>
      <p:sp>
        <p:nvSpPr>
          <p:cNvPr id="11" name="Content Placeholder 10"/>
          <p:cNvSpPr>
            <a:spLocks noGrp="1"/>
          </p:cNvSpPr>
          <p:nvPr>
            <p:ph idx="1"/>
          </p:nvPr>
        </p:nvSpPr>
        <p:spPr>
          <a:xfrm>
            <a:off x="457200" y="1981200"/>
            <a:ext cx="8229600" cy="4144963"/>
          </a:xfrm>
        </p:spPr>
        <p:txBody>
          <a:bodyPr/>
          <a:lstStyle/>
          <a:p>
            <a:r>
              <a:rPr lang="en-US" sz="1600" dirty="0" smtClean="0">
                <a:latin typeface="Calibri" pitchFamily="34" charset="0"/>
                <a:cs typeface="Calibri" pitchFamily="34" charset="0"/>
              </a:rPr>
              <a:t>South Korea is Pennsylvania’s 8</a:t>
            </a:r>
            <a:r>
              <a:rPr lang="en-US" sz="1600" baseline="30000" dirty="0" smtClean="0">
                <a:latin typeface="Calibri" pitchFamily="34" charset="0"/>
                <a:cs typeface="Calibri" pitchFamily="34" charset="0"/>
              </a:rPr>
              <a:t>th</a:t>
            </a:r>
            <a:r>
              <a:rPr lang="en-US" sz="1600" dirty="0" smtClean="0">
                <a:latin typeface="Calibri" pitchFamily="34" charset="0"/>
                <a:cs typeface="Calibri" pitchFamily="34" charset="0"/>
              </a:rPr>
              <a:t> largest export destination</a:t>
            </a:r>
          </a:p>
          <a:p>
            <a:pPr lvl="1"/>
            <a:r>
              <a:rPr lang="en-US" sz="1600" dirty="0" smtClean="0">
                <a:latin typeface="Calibri" pitchFamily="34" charset="0"/>
                <a:cs typeface="Calibri" pitchFamily="34" charset="0"/>
              </a:rPr>
              <a:t>Pennsylvania exports in 2011 = $1.07 billion</a:t>
            </a:r>
          </a:p>
          <a:p>
            <a:pPr lvl="1"/>
            <a:r>
              <a:rPr lang="en-US" sz="1600" dirty="0" smtClean="0">
                <a:latin typeface="Calibri" pitchFamily="34" charset="0"/>
                <a:cs typeface="Calibri" pitchFamily="34" charset="0"/>
              </a:rPr>
              <a:t>An increase of 35.9 percent from 2010</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Top exports include:</a:t>
            </a:r>
          </a:p>
          <a:p>
            <a:pPr lvl="1"/>
            <a:r>
              <a:rPr lang="en-US" sz="1600" dirty="0" smtClean="0">
                <a:latin typeface="Calibri" pitchFamily="34" charset="0"/>
                <a:cs typeface="Calibri" pitchFamily="34" charset="0"/>
              </a:rPr>
              <a:t>Chemicals</a:t>
            </a:r>
          </a:p>
          <a:p>
            <a:pPr lvl="1"/>
            <a:r>
              <a:rPr lang="en-US" sz="1600" dirty="0" smtClean="0">
                <a:latin typeface="Calibri" pitchFamily="34" charset="0"/>
                <a:cs typeface="Calibri" pitchFamily="34" charset="0"/>
              </a:rPr>
              <a:t>Minerals and Ores</a:t>
            </a:r>
          </a:p>
          <a:p>
            <a:pPr lvl="1"/>
            <a:r>
              <a:rPr lang="en-US" sz="1600" dirty="0" smtClean="0">
                <a:latin typeface="Calibri" pitchFamily="34" charset="0"/>
                <a:cs typeface="Calibri" pitchFamily="34" charset="0"/>
              </a:rPr>
              <a:t>Computer and Electronic Products</a:t>
            </a:r>
          </a:p>
          <a:p>
            <a:pPr lvl="1"/>
            <a:r>
              <a:rPr lang="en-US" sz="1600" dirty="0" smtClean="0">
                <a:latin typeface="Calibri" pitchFamily="34" charset="0"/>
                <a:cs typeface="Calibri" pitchFamily="34" charset="0"/>
              </a:rPr>
              <a:t>Primary Metal Manufacturing</a:t>
            </a:r>
          </a:p>
          <a:p>
            <a:pPr lvl="1"/>
            <a:r>
              <a:rPr lang="en-US" sz="1600" dirty="0" smtClean="0">
                <a:latin typeface="Calibri" pitchFamily="34" charset="0"/>
                <a:cs typeface="Calibri" pitchFamily="34" charset="0"/>
              </a:rPr>
              <a:t>Machinery, Except Electrical</a:t>
            </a:r>
          </a:p>
          <a:p>
            <a:pPr lvl="1"/>
            <a:r>
              <a:rPr lang="en-US" sz="1600" dirty="0" smtClean="0">
                <a:latin typeface="Calibri" pitchFamily="34" charset="0"/>
                <a:cs typeface="Calibri" pitchFamily="34" charset="0"/>
              </a:rPr>
              <a:t>Nonmetallic Mineral Products</a:t>
            </a:r>
          </a:p>
          <a:p>
            <a:pPr lvl="1"/>
            <a:r>
              <a:rPr lang="en-US" sz="1600" dirty="0" smtClean="0">
                <a:latin typeface="Calibri" pitchFamily="34" charset="0"/>
                <a:cs typeface="Calibri" pitchFamily="34" charset="0"/>
              </a:rPr>
              <a:t>Misc. Manufactured Commodities</a:t>
            </a:r>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4476</TotalTime>
  <Words>855</Words>
  <Application>Microsoft Office PowerPoint</Application>
  <PresentationFormat>On-screen Show (4:3)</PresentationFormat>
  <Paragraphs>265</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Microsoft Office Excel 97-2003 Worksheet</vt:lpstr>
      <vt:lpstr>Slide 1</vt:lpstr>
      <vt:lpstr>Slide 2</vt:lpstr>
      <vt:lpstr>Strategic Location</vt:lpstr>
      <vt:lpstr>Slide 4</vt:lpstr>
      <vt:lpstr>Slide 5</vt:lpstr>
      <vt:lpstr>Slide 6</vt:lpstr>
      <vt:lpstr>Foreign Direct Investment Impact</vt:lpstr>
      <vt:lpstr>Slide 8</vt:lpstr>
      <vt:lpstr>Pennsylvania Exports to Korea</vt:lpstr>
      <vt:lpstr>KORUS FTA</vt:lpstr>
      <vt:lpstr>Korean Business and Education Connections in Pennsylvania</vt:lpstr>
      <vt:lpstr>Life Sciences</vt:lpstr>
      <vt:lpstr>Food Processing</vt:lpstr>
      <vt:lpstr>Medical Devices</vt:lpstr>
      <vt:lpstr>Energy</vt:lpstr>
      <vt:lpstr>Natural Gas</vt:lpstr>
      <vt:lpstr>Slide 17</vt:lpstr>
      <vt:lpstr>Office of International Business Development  Department of Community &amp; Economic Development</vt:lpstr>
    </vt:vector>
  </TitlesOfParts>
  <Company>DCED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asterling</dc:creator>
  <cp:lastModifiedBy>amy zecha</cp:lastModifiedBy>
  <cp:revision>335</cp:revision>
  <dcterms:created xsi:type="dcterms:W3CDTF">2005-10-04T15:16:23Z</dcterms:created>
  <dcterms:modified xsi:type="dcterms:W3CDTF">2012-08-02T20:34:33Z</dcterms:modified>
</cp:coreProperties>
</file>