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2" r:id="rId5"/>
    <p:sldId id="274" r:id="rId6"/>
    <p:sldId id="259" r:id="rId7"/>
    <p:sldId id="265" r:id="rId8"/>
    <p:sldId id="272" r:id="rId9"/>
    <p:sldId id="264" r:id="rId10"/>
    <p:sldId id="261" r:id="rId11"/>
    <p:sldId id="266" r:id="rId12"/>
    <p:sldId id="271" r:id="rId13"/>
    <p:sldId id="270" r:id="rId14"/>
    <p:sldId id="273" r:id="rId15"/>
    <p:sldId id="260" r:id="rId16"/>
    <p:sldId id="267" r:id="rId17"/>
    <p:sldId id="276" r:id="rId18"/>
    <p:sldId id="27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04" autoAdjust="0"/>
  </p:normalViewPr>
  <p:slideViewPr>
    <p:cSldViewPr snapToGrid="0">
      <p:cViewPr varScale="1">
        <p:scale>
          <a:sx n="51" d="100"/>
          <a:sy n="51" d="100"/>
        </p:scale>
        <p:origin x="12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E295-666B-48CB-AFAA-8E210A533D39}" type="datetimeFigureOut">
              <a:rPr lang="en-US" smtClean="0"/>
              <a:t>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50D07-2A4B-473B-B17B-D6D24AEE477A}" type="slidenum">
              <a:rPr lang="en-US" smtClean="0"/>
              <a:t>‹#›</a:t>
            </a:fld>
            <a:endParaRPr lang="en-US"/>
          </a:p>
        </p:txBody>
      </p:sp>
    </p:spTree>
    <p:extLst>
      <p:ext uri="{BB962C8B-B14F-4D97-AF65-F5344CB8AC3E}">
        <p14:creationId xmlns:p14="http://schemas.microsoft.com/office/powerpoint/2010/main" val="87756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years ago at the ICAS Winter Symposium, I talked about the Moon Jae-in administration and its pro-North Korea stance—its desire to form a “low level federation” with North Korea, which is exactly the Kim Family Regime’s long-stated goal of </a:t>
            </a:r>
            <a:r>
              <a:rPr lang="en-US" sz="1200" kern="1200" dirty="0" err="1">
                <a:solidFill>
                  <a:schemeClr val="tx1"/>
                </a:solidFill>
                <a:effectLst/>
                <a:latin typeface="+mn-lt"/>
                <a:ea typeface="+mn-ea"/>
                <a:cs typeface="+mn-cs"/>
              </a:rPr>
              <a:t>Goryeo</a:t>
            </a:r>
            <a:r>
              <a:rPr lang="en-US" sz="1200" kern="1200" dirty="0">
                <a:solidFill>
                  <a:schemeClr val="tx1"/>
                </a:solidFill>
                <a:effectLst/>
                <a:latin typeface="+mn-lt"/>
                <a:ea typeface="+mn-ea"/>
                <a:cs typeface="+mn-cs"/>
              </a:rPr>
              <a:t> Federation.  It forms a supra-entity over both South Korea and North Korea, and that becomes the new central government, and it is really designed to be dominated by North Korea, which is why NK has long sought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I’m going to talk about the Moon administration’s pro-China stance.   There has been many instances, but the way it has been handling the Wuhan Virus outbreak is telling of just how much it submits itself to China.  I want to emphasize that the Moon administrations’ submissiveness to China is not supported by most South Koreans, so we need to separate the people from the Moon govt.</a:t>
            </a:r>
          </a:p>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1</a:t>
            </a:fld>
            <a:endParaRPr lang="en-US"/>
          </a:p>
        </p:txBody>
      </p:sp>
    </p:spTree>
    <p:extLst>
      <p:ext uri="{BB962C8B-B14F-4D97-AF65-F5344CB8AC3E}">
        <p14:creationId xmlns:p14="http://schemas.microsoft.com/office/powerpoint/2010/main" val="323582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10</a:t>
            </a:fld>
            <a:endParaRPr lang="en-US"/>
          </a:p>
        </p:txBody>
      </p:sp>
    </p:spTree>
    <p:extLst>
      <p:ext uri="{BB962C8B-B14F-4D97-AF65-F5344CB8AC3E}">
        <p14:creationId xmlns:p14="http://schemas.microsoft.com/office/powerpoint/2010/main" val="49683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China views South Korea</a:t>
            </a:r>
          </a:p>
          <a:p>
            <a:endParaRPr lang="en-US" dirty="0"/>
          </a:p>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11</a:t>
            </a:fld>
            <a:endParaRPr lang="en-US"/>
          </a:p>
        </p:txBody>
      </p:sp>
    </p:spTree>
    <p:extLst>
      <p:ext uri="{BB962C8B-B14F-4D97-AF65-F5344CB8AC3E}">
        <p14:creationId xmlns:p14="http://schemas.microsoft.com/office/powerpoint/2010/main" val="147533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effectLst/>
              </a:rPr>
              <a:t>Moon attended ROK-PRC Economic Partnership convention sponsored by KOTRA at the National Convention Center in Beijing.  The SK journalists had formal pass to cover the event.  They followed Moon  and his entourage, and the Chinese security guards blocked them and beat up the journalists from the Korea Times and Economy Daily.  The security guards grabbed them by the neck and threw them on the floor.  One was taken out to the hallway and was beaten up by 10 security guards.   One BH official tries to stop them from beating up the reporter, and the security guards knocked him down as well.  Journalist Lee had an orbital fracture.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effectLst/>
              </a:rPr>
              <a:t>China never apologized.</a:t>
            </a:r>
            <a:br>
              <a:rPr lang="en-US" altLang="ko-KR" dirty="0">
                <a:effectLst/>
              </a:rPr>
            </a:br>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12</a:t>
            </a:fld>
            <a:endParaRPr lang="en-US"/>
          </a:p>
        </p:txBody>
      </p:sp>
    </p:spTree>
    <p:extLst>
      <p:ext uri="{BB962C8B-B14F-4D97-AF65-F5344CB8AC3E}">
        <p14:creationId xmlns:p14="http://schemas.microsoft.com/office/powerpoint/2010/main" val="93317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13</a:t>
            </a:fld>
            <a:endParaRPr lang="en-US"/>
          </a:p>
        </p:txBody>
      </p:sp>
    </p:spTree>
    <p:extLst>
      <p:ext uri="{BB962C8B-B14F-4D97-AF65-F5344CB8AC3E}">
        <p14:creationId xmlns:p14="http://schemas.microsoft.com/office/powerpoint/2010/main" val="58245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Eating “alone” without counter parts</a:t>
            </a:r>
          </a:p>
          <a:p>
            <a:r>
              <a:rPr lang="en-US" dirty="0"/>
              <a:t>-former ROK ambassador to China, now Moon’s Chief of Staff Noh Young-min on left, Moon’s wife on right</a:t>
            </a:r>
          </a:p>
        </p:txBody>
      </p:sp>
      <p:sp>
        <p:nvSpPr>
          <p:cNvPr id="4" name="Slide Number Placeholder 3"/>
          <p:cNvSpPr>
            <a:spLocks noGrp="1"/>
          </p:cNvSpPr>
          <p:nvPr>
            <p:ph type="sldNum" sz="quarter" idx="5"/>
          </p:nvPr>
        </p:nvSpPr>
        <p:spPr/>
        <p:txBody>
          <a:bodyPr/>
          <a:lstStyle/>
          <a:p>
            <a:fld id="{2AF50D07-2A4B-473B-B17B-D6D24AEE477A}" type="slidenum">
              <a:rPr lang="en-US" smtClean="0"/>
              <a:t>14</a:t>
            </a:fld>
            <a:endParaRPr lang="en-US"/>
          </a:p>
        </p:txBody>
      </p:sp>
    </p:spTree>
    <p:extLst>
      <p:ext uri="{BB962C8B-B14F-4D97-AF65-F5344CB8AC3E}">
        <p14:creationId xmlns:p14="http://schemas.microsoft.com/office/powerpoint/2010/main" val="2647904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err="1"/>
              <a:t>ilitary</a:t>
            </a:r>
            <a:r>
              <a:rPr lang="en-US" sz="1200" dirty="0"/>
              <a:t> Anthem of the People’s Liberation Army was March of the Eight Route Army.  </a:t>
            </a:r>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15</a:t>
            </a:fld>
            <a:endParaRPr lang="en-US"/>
          </a:p>
        </p:txBody>
      </p:sp>
    </p:spTree>
    <p:extLst>
      <p:ext uri="{BB962C8B-B14F-4D97-AF65-F5344CB8AC3E}">
        <p14:creationId xmlns:p14="http://schemas.microsoft.com/office/powerpoint/2010/main" val="331274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16</a:t>
            </a:fld>
            <a:endParaRPr lang="en-US"/>
          </a:p>
        </p:txBody>
      </p:sp>
    </p:spTree>
    <p:extLst>
      <p:ext uri="{BB962C8B-B14F-4D97-AF65-F5344CB8AC3E}">
        <p14:creationId xmlns:p14="http://schemas.microsoft.com/office/powerpoint/2010/main" val="298154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CCP invited political parties from around the world for Chinese Communist Party and World Political Party High-Level Dialogue 30 Nov – 3 Dec 2017.</a:t>
            </a:r>
          </a:p>
          <a:p>
            <a:r>
              <a:rPr lang="en-US" dirty="0"/>
              <a:t>NK did not attend.</a:t>
            </a:r>
          </a:p>
          <a:p>
            <a:r>
              <a:rPr lang="en-US" dirty="0"/>
              <a:t>SK’s Choo Mi-ae attended. She was the National </a:t>
            </a:r>
            <a:r>
              <a:rPr lang="en-US" dirty="0" err="1"/>
              <a:t>Assmblywoman</a:t>
            </a:r>
            <a:r>
              <a:rPr lang="en-US" dirty="0"/>
              <a:t>, </a:t>
            </a:r>
            <a:r>
              <a:rPr lang="en-US" dirty="0" err="1"/>
              <a:t>Deobureo</a:t>
            </a:r>
            <a:r>
              <a:rPr lang="en-US" dirty="0"/>
              <a:t> </a:t>
            </a:r>
            <a:r>
              <a:rPr lang="en-US" dirty="0" err="1"/>
              <a:t>Minjoo</a:t>
            </a:r>
            <a:r>
              <a:rPr lang="en-US" dirty="0"/>
              <a:t> Party (Democratic Party of Korea) then. Moon appointed her as the Justice Minister after his prior appointment Cho Kuk, was mired in a scandal.  The prosecutor is still investigating Cho Kuk.</a:t>
            </a:r>
          </a:p>
        </p:txBody>
      </p:sp>
      <p:sp>
        <p:nvSpPr>
          <p:cNvPr id="4" name="Slide Number Placeholder 3"/>
          <p:cNvSpPr>
            <a:spLocks noGrp="1"/>
          </p:cNvSpPr>
          <p:nvPr>
            <p:ph type="sldNum" sz="quarter" idx="5"/>
          </p:nvPr>
        </p:nvSpPr>
        <p:spPr/>
        <p:txBody>
          <a:bodyPr/>
          <a:lstStyle/>
          <a:p>
            <a:fld id="{2AF50D07-2A4B-473B-B17B-D6D24AEE477A}" type="slidenum">
              <a:rPr lang="en-US" smtClean="0"/>
              <a:t>17</a:t>
            </a:fld>
            <a:endParaRPr lang="en-US"/>
          </a:p>
        </p:txBody>
      </p:sp>
    </p:spTree>
    <p:extLst>
      <p:ext uri="{BB962C8B-B14F-4D97-AF65-F5344CB8AC3E}">
        <p14:creationId xmlns:p14="http://schemas.microsoft.com/office/powerpoint/2010/main" val="72136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 Mie-ae speaking at the CCP event in 2017.</a:t>
            </a:r>
          </a:p>
        </p:txBody>
      </p:sp>
      <p:sp>
        <p:nvSpPr>
          <p:cNvPr id="4" name="Slide Number Placeholder 3"/>
          <p:cNvSpPr>
            <a:spLocks noGrp="1"/>
          </p:cNvSpPr>
          <p:nvPr>
            <p:ph type="sldNum" sz="quarter" idx="5"/>
          </p:nvPr>
        </p:nvSpPr>
        <p:spPr/>
        <p:txBody>
          <a:bodyPr/>
          <a:lstStyle/>
          <a:p>
            <a:fld id="{2AF50D07-2A4B-473B-B17B-D6D24AEE477A}" type="slidenum">
              <a:rPr lang="en-US" smtClean="0"/>
              <a:t>18</a:t>
            </a:fld>
            <a:endParaRPr lang="en-US"/>
          </a:p>
        </p:txBody>
      </p:sp>
    </p:spTree>
    <p:extLst>
      <p:ext uri="{BB962C8B-B14F-4D97-AF65-F5344CB8AC3E}">
        <p14:creationId xmlns:p14="http://schemas.microsoft.com/office/powerpoint/2010/main" val="44556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https://gisanddata.maps.arcgis.com/apps/opsdashboard/index.html#/bda7594740fd40299423467b48e9ecf6</a:t>
            </a:r>
          </a:p>
        </p:txBody>
      </p:sp>
      <p:sp>
        <p:nvSpPr>
          <p:cNvPr id="4" name="Slide Number Placeholder 3"/>
          <p:cNvSpPr>
            <a:spLocks noGrp="1"/>
          </p:cNvSpPr>
          <p:nvPr>
            <p:ph type="sldNum" sz="quarter" idx="5"/>
          </p:nvPr>
        </p:nvSpPr>
        <p:spPr/>
        <p:txBody>
          <a:bodyPr/>
          <a:lstStyle/>
          <a:p>
            <a:fld id="{2AF50D07-2A4B-473B-B17B-D6D24AEE477A}" type="slidenum">
              <a:rPr lang="en-US" smtClean="0"/>
              <a:t>19</a:t>
            </a:fld>
            <a:endParaRPr lang="en-US"/>
          </a:p>
        </p:txBody>
      </p:sp>
    </p:spTree>
    <p:extLst>
      <p:ext uri="{BB962C8B-B14F-4D97-AF65-F5344CB8AC3E}">
        <p14:creationId xmlns:p14="http://schemas.microsoft.com/office/powerpoint/2010/main" val="121810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2</a:t>
            </a:fld>
            <a:endParaRPr lang="en-US"/>
          </a:p>
        </p:txBody>
      </p:sp>
    </p:spTree>
    <p:extLst>
      <p:ext uri="{BB962C8B-B14F-4D97-AF65-F5344CB8AC3E}">
        <p14:creationId xmlns:p14="http://schemas.microsoft.com/office/powerpoint/2010/main" val="367947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3</a:t>
            </a:fld>
            <a:endParaRPr lang="en-US"/>
          </a:p>
        </p:txBody>
      </p:sp>
    </p:spTree>
    <p:extLst>
      <p:ext uri="{BB962C8B-B14F-4D97-AF65-F5344CB8AC3E}">
        <p14:creationId xmlns:p14="http://schemas.microsoft.com/office/powerpoint/2010/main" val="184225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4</a:t>
            </a:fld>
            <a:endParaRPr lang="en-US"/>
          </a:p>
        </p:txBody>
      </p:sp>
    </p:spTree>
    <p:extLst>
      <p:ext uri="{BB962C8B-B14F-4D97-AF65-F5344CB8AC3E}">
        <p14:creationId xmlns:p14="http://schemas.microsoft.com/office/powerpoint/2010/main" val="397423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5</a:t>
            </a:fld>
            <a:endParaRPr lang="en-US"/>
          </a:p>
        </p:txBody>
      </p:sp>
    </p:spTree>
    <p:extLst>
      <p:ext uri="{BB962C8B-B14F-4D97-AF65-F5344CB8AC3E}">
        <p14:creationId xmlns:p14="http://schemas.microsoft.com/office/powerpoint/2010/main" val="2441175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1/30:  WHO declared “global emergency” over the epidemic</a:t>
            </a:r>
          </a:p>
          <a:p>
            <a:r>
              <a:rPr lang="en-US" dirty="0"/>
              <a:t>1/30:  US raised travel alert to level 4; “Do Not Travel” to China</a:t>
            </a:r>
          </a:p>
          <a:p>
            <a:r>
              <a:rPr lang="en-US" dirty="0"/>
              <a:t>1/30:  Israel, Italy blocks flights to/from China</a:t>
            </a:r>
          </a:p>
        </p:txBody>
      </p:sp>
      <p:sp>
        <p:nvSpPr>
          <p:cNvPr id="4" name="Slide Number Placeholder 3"/>
          <p:cNvSpPr>
            <a:spLocks noGrp="1"/>
          </p:cNvSpPr>
          <p:nvPr>
            <p:ph type="sldNum" sz="quarter" idx="5"/>
          </p:nvPr>
        </p:nvSpPr>
        <p:spPr/>
        <p:txBody>
          <a:bodyPr/>
          <a:lstStyle/>
          <a:p>
            <a:fld id="{2AF50D07-2A4B-473B-B17B-D6D24AEE477A}" type="slidenum">
              <a:rPr lang="en-US" smtClean="0"/>
              <a:t>6</a:t>
            </a:fld>
            <a:endParaRPr lang="en-US"/>
          </a:p>
        </p:txBody>
      </p:sp>
    </p:spTree>
    <p:extLst>
      <p:ext uri="{BB962C8B-B14F-4D97-AF65-F5344CB8AC3E}">
        <p14:creationId xmlns:p14="http://schemas.microsoft.com/office/powerpoint/2010/main" val="193442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7</a:t>
            </a:fld>
            <a:endParaRPr lang="en-US"/>
          </a:p>
        </p:txBody>
      </p:sp>
    </p:spTree>
    <p:extLst>
      <p:ext uri="{BB962C8B-B14F-4D97-AF65-F5344CB8AC3E}">
        <p14:creationId xmlns:p14="http://schemas.microsoft.com/office/powerpoint/2010/main" val="307971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different than they way it treats its other neighbor, Japan.</a:t>
            </a:r>
          </a:p>
          <a:p>
            <a:endParaRPr lang="en-US" dirty="0"/>
          </a:p>
        </p:txBody>
      </p:sp>
      <p:sp>
        <p:nvSpPr>
          <p:cNvPr id="4" name="Slide Number Placeholder 3"/>
          <p:cNvSpPr>
            <a:spLocks noGrp="1"/>
          </p:cNvSpPr>
          <p:nvPr>
            <p:ph type="sldNum" sz="quarter" idx="5"/>
          </p:nvPr>
        </p:nvSpPr>
        <p:spPr/>
        <p:txBody>
          <a:bodyPr/>
          <a:lstStyle/>
          <a:p>
            <a:fld id="{2AF50D07-2A4B-473B-B17B-D6D24AEE477A}" type="slidenum">
              <a:rPr lang="en-US" smtClean="0"/>
              <a:t>8</a:t>
            </a:fld>
            <a:endParaRPr lang="en-US"/>
          </a:p>
        </p:txBody>
      </p:sp>
    </p:spTree>
    <p:extLst>
      <p:ext uri="{BB962C8B-B14F-4D97-AF65-F5344CB8AC3E}">
        <p14:creationId xmlns:p14="http://schemas.microsoft.com/office/powerpoint/2010/main" val="198909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Xing arrived in SK 2020-1-30; not yet credentialed, but held a press conference.</a:t>
            </a:r>
          </a:p>
          <a:p>
            <a:endParaRPr lang="en-US" dirty="0"/>
          </a:p>
          <a:p>
            <a:r>
              <a:rPr lang="en-US" dirty="0"/>
              <a:t>Very different response than the one for the US Ambassador to SK, </a:t>
            </a:r>
            <a:r>
              <a:rPr lang="en-US" dirty="0" err="1"/>
              <a:t>Amb</a:t>
            </a:r>
            <a:r>
              <a:rPr lang="en-US" dirty="0"/>
              <a:t> Harris</a:t>
            </a:r>
          </a:p>
        </p:txBody>
      </p:sp>
      <p:sp>
        <p:nvSpPr>
          <p:cNvPr id="4" name="Slide Number Placeholder 3"/>
          <p:cNvSpPr>
            <a:spLocks noGrp="1"/>
          </p:cNvSpPr>
          <p:nvPr>
            <p:ph type="sldNum" sz="quarter" idx="5"/>
          </p:nvPr>
        </p:nvSpPr>
        <p:spPr/>
        <p:txBody>
          <a:bodyPr/>
          <a:lstStyle/>
          <a:p>
            <a:fld id="{2AF50D07-2A4B-473B-B17B-D6D24AEE477A}" type="slidenum">
              <a:rPr lang="en-US" smtClean="0"/>
              <a:t>9</a:t>
            </a:fld>
            <a:endParaRPr lang="en-US"/>
          </a:p>
        </p:txBody>
      </p:sp>
    </p:spTree>
    <p:extLst>
      <p:ext uri="{BB962C8B-B14F-4D97-AF65-F5344CB8AC3E}">
        <p14:creationId xmlns:p14="http://schemas.microsoft.com/office/powerpoint/2010/main" val="136109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3C9B-9338-4A69-913B-492744801D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91475-D759-4C3C-B908-4FE23876B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C74543-0BE0-4393-BC42-7BE3E1C89D68}"/>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5" name="Footer Placeholder 4">
            <a:extLst>
              <a:ext uri="{FF2B5EF4-FFF2-40B4-BE49-F238E27FC236}">
                <a16:creationId xmlns:a16="http://schemas.microsoft.com/office/drawing/2014/main" id="{701A17DC-5B22-4462-9C1D-C6111A255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64403-9883-4CB1-8CA7-047BE2881BC0}"/>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339210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8A22-6208-48C2-92E5-AC24D0916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3ADB17-FDD3-4C6A-A9A6-0DD184E99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C134A-F7D3-4936-BD12-47416B759150}"/>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5" name="Footer Placeholder 4">
            <a:extLst>
              <a:ext uri="{FF2B5EF4-FFF2-40B4-BE49-F238E27FC236}">
                <a16:creationId xmlns:a16="http://schemas.microsoft.com/office/drawing/2014/main" id="{C62FF4A4-AAC5-48DE-8B3D-8E229B707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B80F5-05A3-4E0B-B91A-FA9B17C06ED8}"/>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76374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5AFCA3-5025-4BD1-83ED-6B55E897A5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DBA0FF-282F-422A-9CCF-E56093A666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98076-16E4-480F-8974-B4254EE77F75}"/>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5" name="Footer Placeholder 4">
            <a:extLst>
              <a:ext uri="{FF2B5EF4-FFF2-40B4-BE49-F238E27FC236}">
                <a16:creationId xmlns:a16="http://schemas.microsoft.com/office/drawing/2014/main" id="{8F9787E3-82E0-4FEB-96F0-AFF1E6AC2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9AA4A-C0F1-4CBB-B792-60CA2AC4A99F}"/>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278053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3464-C368-4217-92C4-0084EA606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F8DA1-61AD-4C6B-9BF3-321E510117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C957B-793E-4BF7-982A-5B0DB57F68B4}"/>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5" name="Footer Placeholder 4">
            <a:extLst>
              <a:ext uri="{FF2B5EF4-FFF2-40B4-BE49-F238E27FC236}">
                <a16:creationId xmlns:a16="http://schemas.microsoft.com/office/drawing/2014/main" id="{FB39A334-A9B6-44C6-9729-B111EC33E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2F0C3-EA2B-4383-925F-C0721431E584}"/>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111318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D89A-870D-41A8-A5C4-15840E9E8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36A408-05C2-4B43-BD29-D8E1DA08B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09E91A-FC91-4326-859A-5F20DABE4126}"/>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5" name="Footer Placeholder 4">
            <a:extLst>
              <a:ext uri="{FF2B5EF4-FFF2-40B4-BE49-F238E27FC236}">
                <a16:creationId xmlns:a16="http://schemas.microsoft.com/office/drawing/2014/main" id="{111E9150-B5E9-404F-8916-05E1DE91A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FA5A9-5116-4B22-8C0B-B4DE767F2F7E}"/>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153548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FAB5-AB8C-44D3-9E08-BF7BFFEEE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DBA6C-2083-41EB-9567-C70A2A0634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8BA62-9A1B-4CAD-9B4A-598733B067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669C40-293D-442C-BA6D-4B310A3C8329}"/>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6" name="Footer Placeholder 5">
            <a:extLst>
              <a:ext uri="{FF2B5EF4-FFF2-40B4-BE49-F238E27FC236}">
                <a16:creationId xmlns:a16="http://schemas.microsoft.com/office/drawing/2014/main" id="{AC0E42FA-0144-4D51-9C6D-896B304E7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FFE6C-5872-44FA-904E-6A7075BD6280}"/>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20053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7E76-E7CA-4751-B797-20AC704E4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4C86E-CFC5-4E8A-8E26-6D67E25C9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1DF94C-ECD0-44BF-BB95-8DF9F7DE10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299A53-34AD-4438-A1E2-8FD9376AD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A0FF60-CC5F-4849-B17F-A7058EFFAA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2E174-41D7-4F7A-8FDB-89FA2D4CF8ED}"/>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8" name="Footer Placeholder 7">
            <a:extLst>
              <a:ext uri="{FF2B5EF4-FFF2-40B4-BE49-F238E27FC236}">
                <a16:creationId xmlns:a16="http://schemas.microsoft.com/office/drawing/2014/main" id="{59153932-48CF-4CFE-AD59-016D9831AA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24B3E5-A96B-45A0-BC57-5D5DD43AF652}"/>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14795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9511-234F-4FD5-B1B9-037C056C82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F38983-76A7-49BB-8AD5-A46921C524DF}"/>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4" name="Footer Placeholder 3">
            <a:extLst>
              <a:ext uri="{FF2B5EF4-FFF2-40B4-BE49-F238E27FC236}">
                <a16:creationId xmlns:a16="http://schemas.microsoft.com/office/drawing/2014/main" id="{F72ED878-A26D-4BFE-925A-55120116F5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20D5C-6EF0-4060-AB4A-1358588280E4}"/>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207487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742A8-55B3-46DB-980F-6C097F8B47F1}"/>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3" name="Footer Placeholder 2">
            <a:extLst>
              <a:ext uri="{FF2B5EF4-FFF2-40B4-BE49-F238E27FC236}">
                <a16:creationId xmlns:a16="http://schemas.microsoft.com/office/drawing/2014/main" id="{86FA2A98-9EB0-4099-A18E-0D91378848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C218EE-9BF6-4604-B559-2370BF1437F9}"/>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401453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961-21AF-43EA-A45C-22B5A732C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88E4D9-D4B2-4C3B-8CE0-8C76FE5BEB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60CC70-FBCD-402D-BC52-8ABE5603B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9B3E2-8ECB-470B-A8B8-D7EA4BD2BADE}"/>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6" name="Footer Placeholder 5">
            <a:extLst>
              <a:ext uri="{FF2B5EF4-FFF2-40B4-BE49-F238E27FC236}">
                <a16:creationId xmlns:a16="http://schemas.microsoft.com/office/drawing/2014/main" id="{75A8775F-7731-4BDF-B0D0-577CF0E22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F9AB3-B73B-42C8-AFA9-071540E34292}"/>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10328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8534-E1A3-4608-8C17-7FC2247F1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7264B1-EC1B-4FBB-87AC-08ED3981A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C1719B-5BEA-4DEB-A96E-B0A3A8736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6E602-CD4D-4A04-9FC2-F11D8766A594}"/>
              </a:ext>
            </a:extLst>
          </p:cNvPr>
          <p:cNvSpPr>
            <a:spLocks noGrp="1"/>
          </p:cNvSpPr>
          <p:nvPr>
            <p:ph type="dt" sz="half" idx="10"/>
          </p:nvPr>
        </p:nvSpPr>
        <p:spPr/>
        <p:txBody>
          <a:bodyPr/>
          <a:lstStyle/>
          <a:p>
            <a:fld id="{5BB0FFD4-7BDE-4AAA-82BA-2FE594058287}" type="datetimeFigureOut">
              <a:rPr lang="en-US" smtClean="0"/>
              <a:t>2/15/2020</a:t>
            </a:fld>
            <a:endParaRPr lang="en-US"/>
          </a:p>
        </p:txBody>
      </p:sp>
      <p:sp>
        <p:nvSpPr>
          <p:cNvPr id="6" name="Footer Placeholder 5">
            <a:extLst>
              <a:ext uri="{FF2B5EF4-FFF2-40B4-BE49-F238E27FC236}">
                <a16:creationId xmlns:a16="http://schemas.microsoft.com/office/drawing/2014/main" id="{3B71DD0A-5499-427E-BDF5-635E9A7CF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39A3F-85A6-480D-8E4D-84075E4C511B}"/>
              </a:ext>
            </a:extLst>
          </p:cNvPr>
          <p:cNvSpPr>
            <a:spLocks noGrp="1"/>
          </p:cNvSpPr>
          <p:nvPr>
            <p:ph type="sldNum" sz="quarter" idx="12"/>
          </p:nvPr>
        </p:nvSpPr>
        <p:spPr/>
        <p:txBody>
          <a:bodyPr/>
          <a:lstStyle/>
          <a:p>
            <a:fld id="{D50E408B-D72D-4F38-9756-37935707A5C3}" type="slidenum">
              <a:rPr lang="en-US" smtClean="0"/>
              <a:t>‹#›</a:t>
            </a:fld>
            <a:endParaRPr lang="en-US"/>
          </a:p>
        </p:txBody>
      </p:sp>
    </p:spTree>
    <p:extLst>
      <p:ext uri="{BB962C8B-B14F-4D97-AF65-F5344CB8AC3E}">
        <p14:creationId xmlns:p14="http://schemas.microsoft.com/office/powerpoint/2010/main" val="11470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3D736-67C0-433F-A5FB-39F2E4C7C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F06D72-E7F1-4E54-A5B3-8D71A0098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FE277-ADFE-40C7-A73F-871D03DA76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0FFD4-7BDE-4AAA-82BA-2FE594058287}" type="datetimeFigureOut">
              <a:rPr lang="en-US" smtClean="0"/>
              <a:t>2/15/2020</a:t>
            </a:fld>
            <a:endParaRPr lang="en-US"/>
          </a:p>
        </p:txBody>
      </p:sp>
      <p:sp>
        <p:nvSpPr>
          <p:cNvPr id="5" name="Footer Placeholder 4">
            <a:extLst>
              <a:ext uri="{FF2B5EF4-FFF2-40B4-BE49-F238E27FC236}">
                <a16:creationId xmlns:a16="http://schemas.microsoft.com/office/drawing/2014/main" id="{70783842-B2A6-4006-A4C7-7429F19F3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D84585-A905-4F8F-BC91-4B4878A43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E408B-D72D-4F38-9756-37935707A5C3}" type="slidenum">
              <a:rPr lang="en-US" smtClean="0"/>
              <a:t>‹#›</a:t>
            </a:fld>
            <a:endParaRPr lang="en-US"/>
          </a:p>
        </p:txBody>
      </p:sp>
    </p:spTree>
    <p:extLst>
      <p:ext uri="{BB962C8B-B14F-4D97-AF65-F5344CB8AC3E}">
        <p14:creationId xmlns:p14="http://schemas.microsoft.com/office/powerpoint/2010/main" val="68280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16DF-7719-498B-A934-FD9DB5CEB07F}"/>
              </a:ext>
            </a:extLst>
          </p:cNvPr>
          <p:cNvSpPr>
            <a:spLocks noGrp="1"/>
          </p:cNvSpPr>
          <p:nvPr>
            <p:ph type="ctrTitle"/>
          </p:nvPr>
        </p:nvSpPr>
        <p:spPr>
          <a:xfrm>
            <a:off x="1524000" y="897711"/>
            <a:ext cx="9144000" cy="2387600"/>
          </a:xfrm>
        </p:spPr>
        <p:txBody>
          <a:bodyPr>
            <a:normAutofit fontScale="90000"/>
          </a:bodyPr>
          <a:lstStyle/>
          <a:p>
            <a:r>
              <a:rPr lang="en-US" dirty="0"/>
              <a:t>South Korea’s Moon Administration, Its “Chinese Dream” and the Wuhan Virus</a:t>
            </a:r>
          </a:p>
        </p:txBody>
      </p:sp>
      <p:sp>
        <p:nvSpPr>
          <p:cNvPr id="3" name="Subtitle 2">
            <a:extLst>
              <a:ext uri="{FF2B5EF4-FFF2-40B4-BE49-F238E27FC236}">
                <a16:creationId xmlns:a16="http://schemas.microsoft.com/office/drawing/2014/main" id="{67AD471B-45F5-4825-9CE9-1C8A9121747D}"/>
              </a:ext>
            </a:extLst>
          </p:cNvPr>
          <p:cNvSpPr>
            <a:spLocks noGrp="1"/>
          </p:cNvSpPr>
          <p:nvPr>
            <p:ph type="subTitle" idx="1"/>
          </p:nvPr>
        </p:nvSpPr>
        <p:spPr>
          <a:xfrm>
            <a:off x="1524000" y="3849688"/>
            <a:ext cx="9144000" cy="1655762"/>
          </a:xfrm>
        </p:spPr>
        <p:txBody>
          <a:bodyPr/>
          <a:lstStyle/>
          <a:p>
            <a:r>
              <a:rPr lang="en-US" dirty="0"/>
              <a:t>ICAS Winter Symposium </a:t>
            </a:r>
          </a:p>
          <a:p>
            <a:r>
              <a:rPr lang="en-US" dirty="0"/>
              <a:t>February 13, 2020</a:t>
            </a:r>
          </a:p>
          <a:p>
            <a:r>
              <a:rPr lang="en-US" dirty="0"/>
              <a:t>Tara O</a:t>
            </a:r>
          </a:p>
        </p:txBody>
      </p:sp>
      <p:pic>
        <p:nvPicPr>
          <p:cNvPr id="8" name="Picture 7">
            <a:extLst>
              <a:ext uri="{FF2B5EF4-FFF2-40B4-BE49-F238E27FC236}">
                <a16:creationId xmlns:a16="http://schemas.microsoft.com/office/drawing/2014/main" id="{DE7845CC-1198-49FD-BE03-1C95503FF4B5}"/>
              </a:ext>
            </a:extLst>
          </p:cNvPr>
          <p:cNvPicPr>
            <a:picLocks noChangeAspect="1"/>
          </p:cNvPicPr>
          <p:nvPr/>
        </p:nvPicPr>
        <p:blipFill>
          <a:blip r:embed="rId3"/>
          <a:stretch>
            <a:fillRect/>
          </a:stretch>
        </p:blipFill>
        <p:spPr>
          <a:xfrm>
            <a:off x="784743" y="3285311"/>
            <a:ext cx="3305801" cy="3008312"/>
          </a:xfrm>
          <a:prstGeom prst="rect">
            <a:avLst/>
          </a:prstGeom>
        </p:spPr>
      </p:pic>
      <p:sp>
        <p:nvSpPr>
          <p:cNvPr id="9" name="Rectangle 8">
            <a:extLst>
              <a:ext uri="{FF2B5EF4-FFF2-40B4-BE49-F238E27FC236}">
                <a16:creationId xmlns:a16="http://schemas.microsoft.com/office/drawing/2014/main" id="{984D9AAD-4034-44FE-BFC6-0FEC17F3D037}"/>
              </a:ext>
            </a:extLst>
          </p:cNvPr>
          <p:cNvSpPr/>
          <p:nvPr/>
        </p:nvSpPr>
        <p:spPr>
          <a:xfrm>
            <a:off x="668569" y="6433793"/>
            <a:ext cx="3538148" cy="253916"/>
          </a:xfrm>
          <a:prstGeom prst="rect">
            <a:avLst/>
          </a:prstGeom>
        </p:spPr>
        <p:txBody>
          <a:bodyPr wrap="none">
            <a:spAutoFit/>
          </a:bodyPr>
          <a:lstStyle/>
          <a:p>
            <a:r>
              <a:rPr lang="en-US" sz="1050" dirty="0"/>
              <a:t>NIAID [CC BY (https://creativecommons.org/licenses/by/2.0)]</a:t>
            </a:r>
          </a:p>
        </p:txBody>
      </p:sp>
    </p:spTree>
    <p:extLst>
      <p:ext uri="{BB962C8B-B14F-4D97-AF65-F5344CB8AC3E}">
        <p14:creationId xmlns:p14="http://schemas.microsoft.com/office/powerpoint/2010/main" val="350949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EE05-F4DB-4D77-92EE-4790E15FAF47}"/>
              </a:ext>
            </a:extLst>
          </p:cNvPr>
          <p:cNvSpPr>
            <a:spLocks noGrp="1"/>
          </p:cNvSpPr>
          <p:nvPr>
            <p:ph type="title"/>
          </p:nvPr>
        </p:nvSpPr>
        <p:spPr>
          <a:xfrm>
            <a:off x="838200" y="365126"/>
            <a:ext cx="10515600" cy="849900"/>
          </a:xfrm>
        </p:spPr>
        <p:txBody>
          <a:bodyPr/>
          <a:lstStyle/>
          <a:p>
            <a:r>
              <a:rPr lang="en-US" dirty="0"/>
              <a:t>China’s Former Ambassador to Seoul 9/2019</a:t>
            </a:r>
          </a:p>
        </p:txBody>
      </p:sp>
      <p:sp>
        <p:nvSpPr>
          <p:cNvPr id="3" name="Content Placeholder 2">
            <a:extLst>
              <a:ext uri="{FF2B5EF4-FFF2-40B4-BE49-F238E27FC236}">
                <a16:creationId xmlns:a16="http://schemas.microsoft.com/office/drawing/2014/main" id="{55640D7B-4B5A-4AFE-8DF8-4D17D146652A}"/>
              </a:ext>
            </a:extLst>
          </p:cNvPr>
          <p:cNvSpPr>
            <a:spLocks noGrp="1"/>
          </p:cNvSpPr>
          <p:nvPr>
            <p:ph idx="1"/>
          </p:nvPr>
        </p:nvSpPr>
        <p:spPr>
          <a:xfrm>
            <a:off x="838200" y="1215026"/>
            <a:ext cx="10515600" cy="4961937"/>
          </a:xfrm>
        </p:spPr>
        <p:txBody>
          <a:bodyPr/>
          <a:lstStyle/>
          <a:p>
            <a:r>
              <a:rPr lang="en-US" dirty="0"/>
              <a:t>China’s former </a:t>
            </a:r>
            <a:r>
              <a:rPr lang="en-US" dirty="0" err="1"/>
              <a:t>Amb</a:t>
            </a:r>
            <a:r>
              <a:rPr lang="en-US" dirty="0"/>
              <a:t> to South Korea Cho </a:t>
            </a:r>
            <a:r>
              <a:rPr lang="en-US" dirty="0" err="1"/>
              <a:t>Guohong</a:t>
            </a:r>
            <a:r>
              <a:rPr lang="en-US" dirty="0"/>
              <a:t> (started 2014-2)</a:t>
            </a:r>
          </a:p>
          <a:p>
            <a:r>
              <a:rPr lang="en-US" dirty="0"/>
              <a:t>“South Korea &amp; China are a community/collective with shared destiny (</a:t>
            </a:r>
            <a:r>
              <a:rPr lang="ko-KR" altLang="en-US" dirty="0"/>
              <a:t>운명공동체</a:t>
            </a:r>
            <a:r>
              <a:rPr lang="en-US" altLang="ko-KR" dirty="0"/>
              <a:t>)</a:t>
            </a:r>
            <a:r>
              <a:rPr lang="en-US" dirty="0"/>
              <a:t>”</a:t>
            </a:r>
          </a:p>
          <a:p>
            <a:r>
              <a:rPr lang="en-US" dirty="0"/>
              <a:t>Criticized Japan: “There’s already economic cooperation with Japan underway, but Japan is always guarded toward China, so the quality of cooperation is low.”  “South Korea-China relations will be different than (the relations with Japan) and stable.”</a:t>
            </a:r>
          </a:p>
          <a:p>
            <a:r>
              <a:rPr lang="en-US" dirty="0"/>
              <a:t>China “will play an active/aggressive role on the Korean Peninsula.”</a:t>
            </a:r>
          </a:p>
          <a:p>
            <a:r>
              <a:rPr lang="en-US" dirty="0"/>
              <a:t>He‘ll work hard for Xi Jinping to visit South Korea (Mar, now June)</a:t>
            </a:r>
          </a:p>
          <a:p>
            <a:r>
              <a:rPr lang="en-US" dirty="0"/>
              <a:t>“Currently, the relations at the ministerial level are completely the best.”</a:t>
            </a:r>
          </a:p>
        </p:txBody>
      </p:sp>
    </p:spTree>
    <p:extLst>
      <p:ext uri="{BB962C8B-B14F-4D97-AF65-F5344CB8AC3E}">
        <p14:creationId xmlns:p14="http://schemas.microsoft.com/office/powerpoint/2010/main" val="632755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8986-DDD5-4E0E-AC0D-3BF7BF4A6724}"/>
              </a:ext>
            </a:extLst>
          </p:cNvPr>
          <p:cNvSpPr>
            <a:spLocks noGrp="1"/>
          </p:cNvSpPr>
          <p:nvPr>
            <p:ph type="title"/>
          </p:nvPr>
        </p:nvSpPr>
        <p:spPr>
          <a:xfrm>
            <a:off x="676405" y="365126"/>
            <a:ext cx="11010379" cy="912530"/>
          </a:xfrm>
        </p:spPr>
        <p:txBody>
          <a:bodyPr>
            <a:noAutofit/>
          </a:bodyPr>
          <a:lstStyle/>
          <a:p>
            <a:r>
              <a:rPr lang="en-US" sz="3600" dirty="0"/>
              <a:t>China Eastern Airline assigned South Korean flight attendants on domestic routes in China to dangerous cities</a:t>
            </a:r>
          </a:p>
        </p:txBody>
      </p:sp>
      <p:sp>
        <p:nvSpPr>
          <p:cNvPr id="3" name="Content Placeholder 2">
            <a:extLst>
              <a:ext uri="{FF2B5EF4-FFF2-40B4-BE49-F238E27FC236}">
                <a16:creationId xmlns:a16="http://schemas.microsoft.com/office/drawing/2014/main" id="{AE6345DE-8887-44EB-830D-467BBE329C01}"/>
              </a:ext>
            </a:extLst>
          </p:cNvPr>
          <p:cNvSpPr>
            <a:spLocks noGrp="1"/>
          </p:cNvSpPr>
          <p:nvPr>
            <p:ph idx="1"/>
          </p:nvPr>
        </p:nvSpPr>
        <p:spPr>
          <a:xfrm>
            <a:off x="838200" y="1637735"/>
            <a:ext cx="10515600" cy="4351338"/>
          </a:xfrm>
        </p:spPr>
        <p:txBody>
          <a:bodyPr>
            <a:normAutofit/>
          </a:bodyPr>
          <a:lstStyle/>
          <a:p>
            <a:pPr lvl="1"/>
            <a:r>
              <a:rPr lang="en-US" sz="2800" dirty="0"/>
              <a:t>SK attendants usually on flights between South Korea and China</a:t>
            </a:r>
          </a:p>
          <a:p>
            <a:pPr lvl="1"/>
            <a:r>
              <a:rPr lang="en-US" sz="2800" dirty="0"/>
              <a:t>Starting </a:t>
            </a:r>
            <a:r>
              <a:rPr lang="en-US" sz="2800" b="1" dirty="0"/>
              <a:t>2019/12</a:t>
            </a:r>
            <a:r>
              <a:rPr lang="en-US" sz="2800" dirty="0"/>
              <a:t>, SK flight attendants put on flights to dangerous cities in China, including Wuhan</a:t>
            </a:r>
          </a:p>
          <a:p>
            <a:pPr lvl="1"/>
            <a:r>
              <a:rPr lang="en-US" sz="2800" dirty="0"/>
              <a:t>Replaced Chinese, French &amp; Japanese flight attendants on domestic routes</a:t>
            </a:r>
          </a:p>
          <a:p>
            <a:pPr lvl="1"/>
            <a:r>
              <a:rPr lang="en-US" sz="2800" dirty="0"/>
              <a:t>Forbade its employees from talking to the media after a frightened South Korean flight attendant told </a:t>
            </a:r>
            <a:r>
              <a:rPr lang="en-US" sz="2800" i="1" dirty="0" err="1"/>
              <a:t>Newsis</a:t>
            </a:r>
            <a:endParaRPr lang="en-US" sz="2800" i="1" dirty="0"/>
          </a:p>
          <a:p>
            <a:pPr lvl="1"/>
            <a:r>
              <a:rPr lang="en-US" sz="2800" dirty="0"/>
              <a:t>Flight Attendants hope the South Korean government will help</a:t>
            </a:r>
          </a:p>
        </p:txBody>
      </p:sp>
    </p:spTree>
    <p:extLst>
      <p:ext uri="{BB962C8B-B14F-4D97-AF65-F5344CB8AC3E}">
        <p14:creationId xmlns:p14="http://schemas.microsoft.com/office/powerpoint/2010/main" val="379166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B27F-FB75-4AE5-A674-6322DC050350}"/>
              </a:ext>
            </a:extLst>
          </p:cNvPr>
          <p:cNvSpPr>
            <a:spLocks noGrp="1"/>
          </p:cNvSpPr>
          <p:nvPr>
            <p:ph type="title"/>
          </p:nvPr>
        </p:nvSpPr>
        <p:spPr>
          <a:xfrm>
            <a:off x="838200" y="388307"/>
            <a:ext cx="10515600" cy="1002082"/>
          </a:xfrm>
        </p:spPr>
        <p:txBody>
          <a:bodyPr>
            <a:noAutofit/>
          </a:bodyPr>
          <a:lstStyle/>
          <a:p>
            <a:pPr algn="ctr"/>
            <a:r>
              <a:rPr lang="en-US" sz="3200" dirty="0"/>
              <a:t>2 SK Journalists Beaten by Chinese Security Guards</a:t>
            </a:r>
            <a:br>
              <a:rPr lang="en-US" sz="3200" dirty="0"/>
            </a:br>
            <a:r>
              <a:rPr lang="en-US" sz="3200" dirty="0"/>
              <a:t>during Moon Jae-in’s Visit to China</a:t>
            </a:r>
            <a:br>
              <a:rPr lang="en-US" sz="3200" dirty="0"/>
            </a:br>
            <a:r>
              <a:rPr lang="en-US" sz="3200" dirty="0"/>
              <a:t>14 Dec 2017</a:t>
            </a:r>
          </a:p>
        </p:txBody>
      </p:sp>
      <p:pic>
        <p:nvPicPr>
          <p:cNvPr id="5" name="Content Placeholder 4">
            <a:extLst>
              <a:ext uri="{FF2B5EF4-FFF2-40B4-BE49-F238E27FC236}">
                <a16:creationId xmlns:a16="http://schemas.microsoft.com/office/drawing/2014/main" id="{70A0E8E0-1295-4A3A-BEC3-9202CF1AB3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5468" y="1553025"/>
            <a:ext cx="7957464" cy="5304975"/>
          </a:xfrm>
        </p:spPr>
      </p:pic>
    </p:spTree>
    <p:extLst>
      <p:ext uri="{BB962C8B-B14F-4D97-AF65-F5344CB8AC3E}">
        <p14:creationId xmlns:p14="http://schemas.microsoft.com/office/powerpoint/2010/main" val="361721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B27F-FB75-4AE5-A674-6322DC050350}"/>
              </a:ext>
            </a:extLst>
          </p:cNvPr>
          <p:cNvSpPr>
            <a:spLocks noGrp="1"/>
          </p:cNvSpPr>
          <p:nvPr>
            <p:ph type="title"/>
          </p:nvPr>
        </p:nvSpPr>
        <p:spPr>
          <a:xfrm>
            <a:off x="838200" y="365126"/>
            <a:ext cx="10515600" cy="975160"/>
          </a:xfrm>
        </p:spPr>
        <p:txBody>
          <a:bodyPr>
            <a:normAutofit fontScale="90000"/>
          </a:bodyPr>
          <a:lstStyle/>
          <a:p>
            <a:pPr algn="ctr"/>
            <a:r>
              <a:rPr lang="en-US" dirty="0"/>
              <a:t>China’s Mistreatment of SK President Dec 2017</a:t>
            </a:r>
            <a:br>
              <a:rPr lang="en-US" dirty="0"/>
            </a:br>
            <a:r>
              <a:rPr lang="en-US" dirty="0"/>
              <a:t>3 nights/4 days</a:t>
            </a:r>
          </a:p>
        </p:txBody>
      </p:sp>
      <p:sp>
        <p:nvSpPr>
          <p:cNvPr id="7" name="Content Placeholder 6">
            <a:extLst>
              <a:ext uri="{FF2B5EF4-FFF2-40B4-BE49-F238E27FC236}">
                <a16:creationId xmlns:a16="http://schemas.microsoft.com/office/drawing/2014/main" id="{3D1D337D-443D-4AE3-986F-C7AA8C6FD756}"/>
              </a:ext>
            </a:extLst>
          </p:cNvPr>
          <p:cNvSpPr>
            <a:spLocks noGrp="1"/>
          </p:cNvSpPr>
          <p:nvPr>
            <p:ph idx="1"/>
          </p:nvPr>
        </p:nvSpPr>
        <p:spPr/>
        <p:txBody>
          <a:bodyPr/>
          <a:lstStyle/>
          <a:p>
            <a:r>
              <a:rPr lang="en-US" dirty="0"/>
              <a:t>Moon arrived in Beijing on 13 Dec 2017</a:t>
            </a:r>
          </a:p>
          <a:p>
            <a:r>
              <a:rPr lang="en-US" dirty="0"/>
              <a:t>Xi </a:t>
            </a:r>
            <a:r>
              <a:rPr lang="en-US" dirty="0" err="1"/>
              <a:t>Jin</a:t>
            </a:r>
            <a:r>
              <a:rPr lang="en-US" dirty="0"/>
              <a:t> Ping went to Nanjing; Changed dinner to the next day</a:t>
            </a:r>
          </a:p>
          <a:p>
            <a:r>
              <a:rPr lang="en-US" dirty="0"/>
              <a:t>PM Li Keqiang: cancelled lunch, delayed the meeting to afternoon</a:t>
            </a:r>
          </a:p>
          <a:p>
            <a:r>
              <a:rPr lang="en-US" dirty="0"/>
              <a:t>China cancelled joint declaration, joint press conference</a:t>
            </a:r>
          </a:p>
          <a:p>
            <a:r>
              <a:rPr lang="en-US" dirty="0"/>
              <a:t>Had only 2 official meals with Chinese officials</a:t>
            </a:r>
          </a:p>
          <a:p>
            <a:pPr lvl="1"/>
            <a:r>
              <a:rPr lang="en-US" dirty="0"/>
              <a:t>1 in Chongqing with </a:t>
            </a:r>
            <a:r>
              <a:rPr lang="en-US" altLang="ko-KR" dirty="0"/>
              <a:t>local party secretary</a:t>
            </a:r>
          </a:p>
          <a:p>
            <a:r>
              <a:rPr lang="en-US" dirty="0"/>
              <a:t>China disallowed meetings with Standing Committee members</a:t>
            </a:r>
          </a:p>
        </p:txBody>
      </p:sp>
    </p:spTree>
    <p:extLst>
      <p:ext uri="{BB962C8B-B14F-4D97-AF65-F5344CB8AC3E}">
        <p14:creationId xmlns:p14="http://schemas.microsoft.com/office/powerpoint/2010/main" val="116376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59A8-4ADB-4497-AB4C-EE46CC2B90D6}"/>
              </a:ext>
            </a:extLst>
          </p:cNvPr>
          <p:cNvSpPr>
            <a:spLocks noGrp="1"/>
          </p:cNvSpPr>
          <p:nvPr>
            <p:ph type="title"/>
          </p:nvPr>
        </p:nvSpPr>
        <p:spPr>
          <a:xfrm>
            <a:off x="838200" y="365126"/>
            <a:ext cx="10515600" cy="787270"/>
          </a:xfrm>
        </p:spPr>
        <p:txBody>
          <a:bodyPr/>
          <a:lstStyle/>
          <a:p>
            <a:pPr algn="ctr"/>
            <a:r>
              <a:rPr lang="en-US" dirty="0"/>
              <a:t>Moon’s visit to China, Dec 2017</a:t>
            </a:r>
          </a:p>
        </p:txBody>
      </p:sp>
      <p:pic>
        <p:nvPicPr>
          <p:cNvPr id="5" name="Content Placeholder 4">
            <a:extLst>
              <a:ext uri="{FF2B5EF4-FFF2-40B4-BE49-F238E27FC236}">
                <a16:creationId xmlns:a16="http://schemas.microsoft.com/office/drawing/2014/main" id="{82E395FA-6497-4900-A4F0-FAD9F4E113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8300" y="1290181"/>
            <a:ext cx="8267990" cy="5195054"/>
          </a:xfrm>
        </p:spPr>
      </p:pic>
    </p:spTree>
    <p:extLst>
      <p:ext uri="{BB962C8B-B14F-4D97-AF65-F5344CB8AC3E}">
        <p14:creationId xmlns:p14="http://schemas.microsoft.com/office/powerpoint/2010/main" val="118384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6AD7-E183-4A83-860B-564BD1E196D7}"/>
              </a:ext>
            </a:extLst>
          </p:cNvPr>
          <p:cNvSpPr>
            <a:spLocks noGrp="1"/>
          </p:cNvSpPr>
          <p:nvPr>
            <p:ph type="title"/>
          </p:nvPr>
        </p:nvSpPr>
        <p:spPr>
          <a:xfrm>
            <a:off x="838200" y="365126"/>
            <a:ext cx="10515600" cy="900004"/>
          </a:xfrm>
        </p:spPr>
        <p:txBody>
          <a:bodyPr/>
          <a:lstStyle/>
          <a:p>
            <a:r>
              <a:rPr lang="en-US" dirty="0"/>
              <a:t>Moon’s Visit to China Dec 13-16, 2017</a:t>
            </a:r>
          </a:p>
        </p:txBody>
      </p:sp>
      <p:sp>
        <p:nvSpPr>
          <p:cNvPr id="3" name="Content Placeholder 2">
            <a:extLst>
              <a:ext uri="{FF2B5EF4-FFF2-40B4-BE49-F238E27FC236}">
                <a16:creationId xmlns:a16="http://schemas.microsoft.com/office/drawing/2014/main" id="{38C9A688-BEAD-4699-B2E0-AED4E61C99AE}"/>
              </a:ext>
            </a:extLst>
          </p:cNvPr>
          <p:cNvSpPr>
            <a:spLocks noGrp="1"/>
          </p:cNvSpPr>
          <p:nvPr>
            <p:ph idx="1"/>
          </p:nvPr>
        </p:nvSpPr>
        <p:spPr>
          <a:xfrm>
            <a:off x="638827" y="1265130"/>
            <a:ext cx="11085535" cy="4922728"/>
          </a:xfrm>
        </p:spPr>
        <p:txBody>
          <a:bodyPr>
            <a:normAutofit fontScale="92500" lnSpcReduction="10000"/>
          </a:bodyPr>
          <a:lstStyle/>
          <a:p>
            <a:r>
              <a:rPr lang="en-US" dirty="0"/>
              <a:t>Had KBS Orchestra play “Military Anthem of the PLA”</a:t>
            </a:r>
          </a:p>
          <a:p>
            <a:pPr lvl="1"/>
            <a:r>
              <a:rPr lang="en-US" sz="2800" dirty="0"/>
              <a:t>=March of the 8th Route Army (under Mao Zedong)</a:t>
            </a:r>
          </a:p>
          <a:p>
            <a:pPr lvl="1"/>
            <a:r>
              <a:rPr lang="en-US" sz="2800" dirty="0"/>
              <a:t>Ethnic Koreans in the 8RA fought ag/ S Korea &amp; UN forces (Korean War)</a:t>
            </a:r>
          </a:p>
          <a:p>
            <a:r>
              <a:rPr lang="en-US" dirty="0"/>
              <a:t>Moon Jae-in said:</a:t>
            </a:r>
          </a:p>
          <a:p>
            <a:pPr lvl="1"/>
            <a:r>
              <a:rPr lang="en-US" sz="2800" dirty="0"/>
              <a:t>“China is not just China, but its existence shines when it socializes with surrounding countries.”</a:t>
            </a:r>
          </a:p>
          <a:p>
            <a:pPr lvl="1"/>
            <a:r>
              <a:rPr lang="en-US" sz="2800" dirty="0"/>
              <a:t>“As the highest mountain peak socializes with the surrounding lower peaks, it is elevated even higher.”</a:t>
            </a:r>
          </a:p>
          <a:p>
            <a:pPr lvl="1"/>
            <a:r>
              <a:rPr lang="en-US" sz="2800" dirty="0"/>
              <a:t>China is a “great power.”</a:t>
            </a:r>
          </a:p>
          <a:p>
            <a:pPr lvl="1"/>
            <a:r>
              <a:rPr lang="en-US" sz="2800" dirty="0"/>
              <a:t>South Korea is a “small country.”</a:t>
            </a:r>
          </a:p>
          <a:p>
            <a:pPr lvl="1"/>
            <a:r>
              <a:rPr lang="en-US" sz="2800" dirty="0"/>
              <a:t>“I hope the Chinese dream is not just for China, but for all of Asia, and all of humanity.”</a:t>
            </a:r>
          </a:p>
          <a:p>
            <a:pPr lvl="1"/>
            <a:r>
              <a:rPr lang="en-US" sz="2800" b="1" dirty="0"/>
              <a:t>“South Korea will join the Chinese dream and go together”</a:t>
            </a:r>
          </a:p>
        </p:txBody>
      </p:sp>
    </p:spTree>
    <p:extLst>
      <p:ext uri="{BB962C8B-B14F-4D97-AF65-F5344CB8AC3E}">
        <p14:creationId xmlns:p14="http://schemas.microsoft.com/office/powerpoint/2010/main" val="153812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FC4E-DFDC-4AB2-A7FA-5CA0ABD7C5CA}"/>
              </a:ext>
            </a:extLst>
          </p:cNvPr>
          <p:cNvSpPr>
            <a:spLocks noGrp="1"/>
          </p:cNvSpPr>
          <p:nvPr>
            <p:ph type="title"/>
          </p:nvPr>
        </p:nvSpPr>
        <p:spPr>
          <a:xfrm>
            <a:off x="838200" y="0"/>
            <a:ext cx="10515600" cy="599379"/>
          </a:xfrm>
        </p:spPr>
        <p:txBody>
          <a:bodyPr>
            <a:normAutofit fontScale="90000"/>
          </a:bodyPr>
          <a:lstStyle/>
          <a:p>
            <a:pPr algn="ctr"/>
            <a:r>
              <a:rPr lang="en-US" dirty="0"/>
              <a:t>Links to China &amp; CCP</a:t>
            </a:r>
          </a:p>
        </p:txBody>
      </p:sp>
      <p:sp>
        <p:nvSpPr>
          <p:cNvPr id="3" name="Content Placeholder 2">
            <a:extLst>
              <a:ext uri="{FF2B5EF4-FFF2-40B4-BE49-F238E27FC236}">
                <a16:creationId xmlns:a16="http://schemas.microsoft.com/office/drawing/2014/main" id="{9DEE57F6-A03A-427A-90E4-4E5895ECEF40}"/>
              </a:ext>
            </a:extLst>
          </p:cNvPr>
          <p:cNvSpPr>
            <a:spLocks noGrp="1"/>
          </p:cNvSpPr>
          <p:nvPr>
            <p:ph idx="1"/>
          </p:nvPr>
        </p:nvSpPr>
        <p:spPr>
          <a:xfrm>
            <a:off x="838200" y="463464"/>
            <a:ext cx="10515600" cy="6394536"/>
          </a:xfrm>
        </p:spPr>
        <p:txBody>
          <a:bodyPr>
            <a:normAutofit lnSpcReduction="10000"/>
          </a:bodyPr>
          <a:lstStyle/>
          <a:p>
            <a:r>
              <a:rPr lang="en-US" dirty="0"/>
              <a:t>THAAD</a:t>
            </a:r>
          </a:p>
          <a:p>
            <a:r>
              <a:rPr lang="en-US" dirty="0"/>
              <a:t>3 No’s</a:t>
            </a:r>
          </a:p>
          <a:p>
            <a:r>
              <a:rPr lang="en-US" dirty="0"/>
              <a:t>Selection of LG U+ 5G Network by the SK Central Election Committee for early voting</a:t>
            </a:r>
          </a:p>
          <a:p>
            <a:pPr lvl="1"/>
            <a:r>
              <a:rPr lang="en-US" dirty="0"/>
              <a:t>LG U+ uses Huawei equipment</a:t>
            </a:r>
          </a:p>
          <a:p>
            <a:pPr lvl="1"/>
            <a:r>
              <a:rPr lang="en-US" dirty="0"/>
              <a:t>Huawei:  backdoor, beaconing</a:t>
            </a:r>
          </a:p>
          <a:p>
            <a:r>
              <a:rPr lang="en-US" dirty="0"/>
              <a:t>Cho Kuk:  Co-Link Private Equity Fund</a:t>
            </a:r>
          </a:p>
          <a:p>
            <a:pPr lvl="1"/>
            <a:r>
              <a:rPr lang="en-US" dirty="0" err="1"/>
              <a:t>Huakun</a:t>
            </a:r>
            <a:r>
              <a:rPr lang="en-US" dirty="0"/>
              <a:t> Science &amp; Technology Development (public) Corp:  $525M</a:t>
            </a:r>
          </a:p>
          <a:p>
            <a:r>
              <a:rPr lang="en-US" dirty="0"/>
              <a:t>2019/7:  Democratic Party of Korea (DPK) signs agreement with CCP</a:t>
            </a:r>
          </a:p>
          <a:p>
            <a:r>
              <a:rPr lang="en-US" dirty="0"/>
              <a:t>Choo Mi-ae (DPK), 2017/10/9: “If Henry George were alive, he could have supported the </a:t>
            </a:r>
            <a:r>
              <a:rPr lang="en-US" b="1" dirty="0"/>
              <a:t>Chinese method </a:t>
            </a:r>
            <a:r>
              <a:rPr lang="en-US" dirty="0"/>
              <a:t>of giving the land use right to </a:t>
            </a:r>
            <a:r>
              <a:rPr lang="en-US" b="1" i="1" dirty="0" err="1"/>
              <a:t>inmin</a:t>
            </a:r>
            <a:r>
              <a:rPr lang="en-US" dirty="0"/>
              <a:t> and the </a:t>
            </a:r>
            <a:r>
              <a:rPr lang="en-US" b="1" dirty="0"/>
              <a:t>land ownership to the government</a:t>
            </a:r>
            <a:r>
              <a:rPr lang="en-US" dirty="0"/>
              <a:t>” (</a:t>
            </a:r>
            <a:r>
              <a:rPr lang="en-US" dirty="0" err="1"/>
              <a:t>Inmin</a:t>
            </a:r>
            <a:r>
              <a:rPr lang="en-US" dirty="0"/>
              <a:t> is proletariat)</a:t>
            </a:r>
          </a:p>
          <a:p>
            <a:r>
              <a:rPr lang="en-US" dirty="0"/>
              <a:t>Lee In-young (DPK), 2020/2/5:  Wants to add </a:t>
            </a:r>
            <a:r>
              <a:rPr lang="en-US" b="1" dirty="0"/>
              <a:t>“</a:t>
            </a:r>
            <a:r>
              <a:rPr lang="en-US" altLang="ko-KR" b="1" dirty="0"/>
              <a:t>Collectivization of Land”</a:t>
            </a:r>
            <a:r>
              <a:rPr lang="ko-KR" altLang="en-US" b="1" dirty="0"/>
              <a:t> </a:t>
            </a:r>
            <a:r>
              <a:rPr lang="en-US" altLang="ko-KR" b="1" dirty="0"/>
              <a:t>in the Constitution</a:t>
            </a:r>
            <a:r>
              <a:rPr lang="en-US" altLang="ko-KR" dirty="0"/>
              <a:t> after the April 15 election</a:t>
            </a:r>
          </a:p>
        </p:txBody>
      </p:sp>
    </p:spTree>
    <p:extLst>
      <p:ext uri="{BB962C8B-B14F-4D97-AF65-F5344CB8AC3E}">
        <p14:creationId xmlns:p14="http://schemas.microsoft.com/office/powerpoint/2010/main" val="122484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C645-AA8E-420E-9ACE-265B1CA5513D}"/>
              </a:ext>
            </a:extLst>
          </p:cNvPr>
          <p:cNvSpPr>
            <a:spLocks noGrp="1"/>
          </p:cNvSpPr>
          <p:nvPr>
            <p:ph type="title"/>
          </p:nvPr>
        </p:nvSpPr>
        <p:spPr>
          <a:xfrm>
            <a:off x="838200" y="365125"/>
            <a:ext cx="10515600" cy="1062842"/>
          </a:xfrm>
        </p:spPr>
        <p:txBody>
          <a:bodyPr>
            <a:normAutofit fontScale="90000"/>
          </a:bodyPr>
          <a:lstStyle/>
          <a:p>
            <a:pPr algn="ctr"/>
            <a:r>
              <a:rPr lang="en-US" sz="4000" dirty="0"/>
              <a:t>Choo Mi-ae, Democratic Party of Korea at</a:t>
            </a:r>
            <a:br>
              <a:rPr lang="en-US" sz="4000" dirty="0"/>
            </a:br>
            <a:r>
              <a:rPr lang="en-US" sz="4000" dirty="0"/>
              <a:t>CCP Hosted High-Level Dialogue, Beijing, 2017</a:t>
            </a:r>
          </a:p>
        </p:txBody>
      </p:sp>
      <p:pic>
        <p:nvPicPr>
          <p:cNvPr id="5" name="Content Placeholder 4">
            <a:extLst>
              <a:ext uri="{FF2B5EF4-FFF2-40B4-BE49-F238E27FC236}">
                <a16:creationId xmlns:a16="http://schemas.microsoft.com/office/drawing/2014/main" id="{15367676-D7D0-4E53-9BC3-288E46FBE5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7822" y="1690688"/>
            <a:ext cx="8000162" cy="5130906"/>
          </a:xfrm>
        </p:spPr>
      </p:pic>
    </p:spTree>
    <p:extLst>
      <p:ext uri="{BB962C8B-B14F-4D97-AF65-F5344CB8AC3E}">
        <p14:creationId xmlns:p14="http://schemas.microsoft.com/office/powerpoint/2010/main" val="109851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AF3C-D791-4911-89C6-A0D13D1682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2F417E-183B-4E7C-9DC3-5A200057DBE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29DE461-D732-42D5-ACFC-D4778307D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960" y="259276"/>
            <a:ext cx="9884079" cy="6339448"/>
          </a:xfrm>
          <a:prstGeom prst="rect">
            <a:avLst/>
          </a:prstGeom>
        </p:spPr>
      </p:pic>
    </p:spTree>
    <p:extLst>
      <p:ext uri="{BB962C8B-B14F-4D97-AF65-F5344CB8AC3E}">
        <p14:creationId xmlns:p14="http://schemas.microsoft.com/office/powerpoint/2010/main" val="232480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8670-5312-47DF-8BDB-65D86390E93E}"/>
              </a:ext>
            </a:extLst>
          </p:cNvPr>
          <p:cNvSpPr>
            <a:spLocks noGrp="1"/>
          </p:cNvSpPr>
          <p:nvPr>
            <p:ph type="title"/>
          </p:nvPr>
        </p:nvSpPr>
        <p:spPr/>
        <p:txBody>
          <a:bodyPr/>
          <a:lstStyle/>
          <a:p>
            <a:pPr algn="ctr"/>
            <a:r>
              <a:rPr lang="en-US" dirty="0"/>
              <a:t>Is the Moon Administration Aligning South Korea with the Chinese Communist Party?</a:t>
            </a:r>
          </a:p>
        </p:txBody>
      </p:sp>
      <p:pic>
        <p:nvPicPr>
          <p:cNvPr id="7" name="Content Placeholder 6">
            <a:extLst>
              <a:ext uri="{FF2B5EF4-FFF2-40B4-BE49-F238E27FC236}">
                <a16:creationId xmlns:a16="http://schemas.microsoft.com/office/drawing/2014/main" id="{7D628F38-ADF9-4654-BB92-C9F21E107D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773" y="1690688"/>
            <a:ext cx="11760454" cy="4701653"/>
          </a:xfrm>
        </p:spPr>
      </p:pic>
      <p:sp>
        <p:nvSpPr>
          <p:cNvPr id="8" name="TextBox 7">
            <a:extLst>
              <a:ext uri="{FF2B5EF4-FFF2-40B4-BE49-F238E27FC236}">
                <a16:creationId xmlns:a16="http://schemas.microsoft.com/office/drawing/2014/main" id="{4D5B782E-7FC5-4E2C-8AC8-79EB231124B4}"/>
              </a:ext>
            </a:extLst>
          </p:cNvPr>
          <p:cNvSpPr txBox="1"/>
          <p:nvPr/>
        </p:nvSpPr>
        <p:spPr>
          <a:xfrm>
            <a:off x="3983276" y="6492875"/>
            <a:ext cx="5123145" cy="369332"/>
          </a:xfrm>
          <a:prstGeom prst="rect">
            <a:avLst/>
          </a:prstGeom>
          <a:noFill/>
        </p:spPr>
        <p:txBody>
          <a:bodyPr wrap="square" rtlCol="0">
            <a:spAutoFit/>
          </a:bodyPr>
          <a:lstStyle/>
          <a:p>
            <a:r>
              <a:rPr lang="en-US" dirty="0"/>
              <a:t>Using “official” figure from China, as of 2020-2-12</a:t>
            </a:r>
          </a:p>
        </p:txBody>
      </p:sp>
    </p:spTree>
    <p:extLst>
      <p:ext uri="{BB962C8B-B14F-4D97-AF65-F5344CB8AC3E}">
        <p14:creationId xmlns:p14="http://schemas.microsoft.com/office/powerpoint/2010/main" val="264144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15A8-F3D9-4314-B60E-FF236F04BF9A}"/>
              </a:ext>
            </a:extLst>
          </p:cNvPr>
          <p:cNvSpPr>
            <a:spLocks noGrp="1"/>
          </p:cNvSpPr>
          <p:nvPr>
            <p:ph type="title"/>
          </p:nvPr>
        </p:nvSpPr>
        <p:spPr>
          <a:xfrm>
            <a:off x="400833" y="286748"/>
            <a:ext cx="11586575" cy="960588"/>
          </a:xfrm>
          <a:solidFill>
            <a:schemeClr val="bg1"/>
          </a:solidFill>
        </p:spPr>
        <p:txBody>
          <a:bodyPr>
            <a:noAutofit/>
          </a:bodyPr>
          <a:lstStyle/>
          <a:p>
            <a:r>
              <a:rPr lang="en-US" sz="3600" dirty="0"/>
              <a:t>Wuhan Virus, Coronavirus, China Pneumonia, 2019-nCov, etc.</a:t>
            </a:r>
          </a:p>
        </p:txBody>
      </p:sp>
      <p:sp>
        <p:nvSpPr>
          <p:cNvPr id="3" name="Content Placeholder 2">
            <a:extLst>
              <a:ext uri="{FF2B5EF4-FFF2-40B4-BE49-F238E27FC236}">
                <a16:creationId xmlns:a16="http://schemas.microsoft.com/office/drawing/2014/main" id="{94FCCE10-05B0-4A1A-8D3E-064308437976}"/>
              </a:ext>
            </a:extLst>
          </p:cNvPr>
          <p:cNvSpPr>
            <a:spLocks noGrp="1"/>
          </p:cNvSpPr>
          <p:nvPr>
            <p:ph idx="1"/>
          </p:nvPr>
        </p:nvSpPr>
        <p:spPr>
          <a:xfrm>
            <a:off x="838200" y="1390389"/>
            <a:ext cx="10515600" cy="4622104"/>
          </a:xfrm>
          <a:solidFill>
            <a:schemeClr val="bg1"/>
          </a:solidFill>
          <a:ln>
            <a:noFill/>
          </a:ln>
          <a:effectLst/>
        </p:spPr>
        <p:txBody>
          <a:bodyPr>
            <a:normAutofit/>
          </a:bodyPr>
          <a:lstStyle/>
          <a:p>
            <a:r>
              <a:rPr lang="en-US" dirty="0"/>
              <a:t>Epicenter:  Wuhan, Hubei Province, People’s Republic of China</a:t>
            </a:r>
          </a:p>
          <a:p>
            <a:r>
              <a:rPr lang="en-US" dirty="0"/>
              <a:t>2019/12:  41 people developed pneumonia of unknown causes in Wuhan</a:t>
            </a:r>
          </a:p>
          <a:p>
            <a:r>
              <a:rPr lang="en-US" dirty="0"/>
              <a:t>2020/1/23:  China quarantines Wuhan</a:t>
            </a:r>
          </a:p>
          <a:p>
            <a:r>
              <a:rPr lang="en-US" dirty="0"/>
              <a:t>by 2020/2/11, CCP Official count: 43,101 infected; 1,017 deaths</a:t>
            </a:r>
          </a:p>
          <a:p>
            <a:r>
              <a:rPr lang="en-US" dirty="0"/>
              <a:t>China’s govt criticized–slow to respond, under report</a:t>
            </a:r>
          </a:p>
          <a:p>
            <a:r>
              <a:rPr lang="en-US" dirty="0"/>
              <a:t>World Health Organization (WHO)—also slow to respond</a:t>
            </a:r>
          </a:p>
          <a:p>
            <a:r>
              <a:rPr lang="en-US" dirty="0"/>
              <a:t>Other countries:  ban travelers from China, evacuations, quarantine</a:t>
            </a:r>
          </a:p>
          <a:p>
            <a:r>
              <a:rPr lang="en-US" dirty="0"/>
              <a:t>Spreading fast</a:t>
            </a:r>
          </a:p>
        </p:txBody>
      </p:sp>
    </p:spTree>
    <p:extLst>
      <p:ext uri="{BB962C8B-B14F-4D97-AF65-F5344CB8AC3E}">
        <p14:creationId xmlns:p14="http://schemas.microsoft.com/office/powerpoint/2010/main" val="44846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A5B2-BAC5-430B-83FD-B4557DC252F7}"/>
              </a:ext>
            </a:extLst>
          </p:cNvPr>
          <p:cNvSpPr>
            <a:spLocks noGrp="1"/>
          </p:cNvSpPr>
          <p:nvPr>
            <p:ph type="title"/>
          </p:nvPr>
        </p:nvSpPr>
        <p:spPr>
          <a:xfrm>
            <a:off x="838200" y="365126"/>
            <a:ext cx="10515600" cy="712112"/>
          </a:xfrm>
        </p:spPr>
        <p:txBody>
          <a:bodyPr/>
          <a:lstStyle/>
          <a:p>
            <a:r>
              <a:rPr lang="en-US" dirty="0"/>
              <a:t>Moon admin’s responses to the Wuhan Virus</a:t>
            </a:r>
          </a:p>
        </p:txBody>
      </p:sp>
      <p:sp>
        <p:nvSpPr>
          <p:cNvPr id="3" name="Content Placeholder 2">
            <a:extLst>
              <a:ext uri="{FF2B5EF4-FFF2-40B4-BE49-F238E27FC236}">
                <a16:creationId xmlns:a16="http://schemas.microsoft.com/office/drawing/2014/main" id="{731EAD75-5EA8-40F5-868B-BA1F85597202}"/>
              </a:ext>
            </a:extLst>
          </p:cNvPr>
          <p:cNvSpPr>
            <a:spLocks noGrp="1"/>
          </p:cNvSpPr>
          <p:nvPr>
            <p:ph idx="1"/>
          </p:nvPr>
        </p:nvSpPr>
        <p:spPr>
          <a:xfrm>
            <a:off x="713984" y="1077238"/>
            <a:ext cx="10639816" cy="5599135"/>
          </a:xfrm>
        </p:spPr>
        <p:txBody>
          <a:bodyPr>
            <a:normAutofit fontScale="92500"/>
          </a:bodyPr>
          <a:lstStyle/>
          <a:p>
            <a:r>
              <a:rPr lang="en-US" dirty="0"/>
              <a:t>Moon on a 4-day vacation</a:t>
            </a:r>
          </a:p>
          <a:p>
            <a:r>
              <a:rPr lang="en-US" dirty="0"/>
              <a:t>Headlines around the world: </a:t>
            </a:r>
            <a:r>
              <a:rPr lang="en-US" b="1" dirty="0"/>
              <a:t>Wuhan Virus, Wuhan Coronavirus, China </a:t>
            </a:r>
            <a:r>
              <a:rPr lang="en-US" b="1" dirty="0" err="1"/>
              <a:t>Pnuemonia</a:t>
            </a:r>
            <a:r>
              <a:rPr lang="en-US" b="1" dirty="0"/>
              <a:t>,</a:t>
            </a:r>
            <a:r>
              <a:rPr lang="en-US" dirty="0"/>
              <a:t> etc.</a:t>
            </a:r>
          </a:p>
          <a:p>
            <a:r>
              <a:rPr lang="en-US" dirty="0"/>
              <a:t>2020/1/27:  Blue House </a:t>
            </a:r>
            <a:r>
              <a:rPr lang="en-US" b="1" dirty="0"/>
              <a:t>tells reporters to use “New-type of Coronavirus”</a:t>
            </a:r>
            <a:r>
              <a:rPr lang="en-US" dirty="0"/>
              <a:t> (</a:t>
            </a:r>
            <a:r>
              <a:rPr lang="en-US" b="1" dirty="0"/>
              <a:t>delete “China”</a:t>
            </a:r>
            <a:r>
              <a:rPr lang="en-US" dirty="0"/>
              <a:t>)</a:t>
            </a:r>
          </a:p>
          <a:p>
            <a:pPr lvl="1"/>
            <a:r>
              <a:rPr lang="en-US" sz="2800" dirty="0"/>
              <a:t>Told journalist to use “Chairman” Kim Jong-un and “</a:t>
            </a:r>
            <a:r>
              <a:rPr lang="en-US" sz="2800" dirty="0" err="1"/>
              <a:t>Yeosa</a:t>
            </a:r>
            <a:r>
              <a:rPr lang="en-US" sz="2800" dirty="0"/>
              <a:t>” for Li </a:t>
            </a:r>
            <a:r>
              <a:rPr lang="en-US" sz="2800" dirty="0" err="1"/>
              <a:t>Seol-ju</a:t>
            </a:r>
            <a:endParaRPr lang="en-US" sz="2800" dirty="0"/>
          </a:p>
          <a:p>
            <a:pPr lvl="1"/>
            <a:r>
              <a:rPr lang="en-US" sz="2800" dirty="0"/>
              <a:t>Korea Communications Commission (KCC) threat if not complied</a:t>
            </a:r>
          </a:p>
          <a:p>
            <a:r>
              <a:rPr lang="en-US" dirty="0"/>
              <a:t>1/28: Visits the National Medical Center</a:t>
            </a:r>
          </a:p>
          <a:p>
            <a:pPr lvl="1"/>
            <a:r>
              <a:rPr lang="en-US" sz="2800" dirty="0"/>
              <a:t>Tells people to not worry if follow procedures are followed</a:t>
            </a:r>
          </a:p>
          <a:p>
            <a:pPr lvl="1"/>
            <a:r>
              <a:rPr lang="en-US" sz="2800" dirty="0"/>
              <a:t>Threatens the medical community:  If they don’t’ follow his guidelines, then “there are a number of administrative censures.”</a:t>
            </a:r>
          </a:p>
          <a:p>
            <a:r>
              <a:rPr lang="en-US" dirty="0"/>
              <a:t>1/30: Moon--“</a:t>
            </a:r>
            <a:r>
              <a:rPr lang="en-US" b="1" dirty="0"/>
              <a:t>Fake News” about Wuhan Virus </a:t>
            </a:r>
            <a:r>
              <a:rPr lang="en-US" dirty="0"/>
              <a:t>is a “serious crime,” will be “strictly dealt with.”</a:t>
            </a:r>
          </a:p>
        </p:txBody>
      </p:sp>
    </p:spTree>
    <p:extLst>
      <p:ext uri="{BB962C8B-B14F-4D97-AF65-F5344CB8AC3E}">
        <p14:creationId xmlns:p14="http://schemas.microsoft.com/office/powerpoint/2010/main" val="408037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227B-BB8F-4C2F-9B8E-A1EB9F9E6E85}"/>
              </a:ext>
            </a:extLst>
          </p:cNvPr>
          <p:cNvSpPr>
            <a:spLocks noGrp="1"/>
          </p:cNvSpPr>
          <p:nvPr>
            <p:ph type="title"/>
          </p:nvPr>
        </p:nvSpPr>
        <p:spPr>
          <a:xfrm>
            <a:off x="838200" y="200416"/>
            <a:ext cx="10515600" cy="751563"/>
          </a:xfrm>
        </p:spPr>
        <p:txBody>
          <a:bodyPr>
            <a:normAutofit/>
          </a:bodyPr>
          <a:lstStyle/>
          <a:p>
            <a:pPr algn="ctr"/>
            <a:r>
              <a:rPr lang="en-US" sz="4000" dirty="0"/>
              <a:t>Rapid Support to China</a:t>
            </a:r>
          </a:p>
        </p:txBody>
      </p:sp>
      <p:sp>
        <p:nvSpPr>
          <p:cNvPr id="3" name="Content Placeholder 2">
            <a:extLst>
              <a:ext uri="{FF2B5EF4-FFF2-40B4-BE49-F238E27FC236}">
                <a16:creationId xmlns:a16="http://schemas.microsoft.com/office/drawing/2014/main" id="{227F94EF-C4C5-4409-9C9C-8D2058AD3612}"/>
              </a:ext>
            </a:extLst>
          </p:cNvPr>
          <p:cNvSpPr>
            <a:spLocks noGrp="1"/>
          </p:cNvSpPr>
          <p:nvPr>
            <p:ph idx="1"/>
          </p:nvPr>
        </p:nvSpPr>
        <p:spPr>
          <a:xfrm>
            <a:off x="838200" y="1064712"/>
            <a:ext cx="10515600" cy="5428162"/>
          </a:xfrm>
        </p:spPr>
        <p:txBody>
          <a:bodyPr>
            <a:normAutofit fontScale="25000" lnSpcReduction="20000"/>
          </a:bodyPr>
          <a:lstStyle/>
          <a:p>
            <a:r>
              <a:rPr lang="en-US" sz="12800" dirty="0"/>
              <a:t>2020/1/30: SK gave 3 Million masks, 10,000 protective suits, 10,000 protective gloves, etc. to China</a:t>
            </a:r>
          </a:p>
          <a:p>
            <a:r>
              <a:rPr lang="en-US" sz="12800" dirty="0"/>
              <a:t>Extra $5 million paid to China just before evacuation flights of Koreans from Wuhan</a:t>
            </a:r>
          </a:p>
          <a:p>
            <a:pPr lvl="1"/>
            <a:r>
              <a:rPr lang="en-US" sz="11200" dirty="0"/>
              <a:t>Approval from China took time, with cancellations</a:t>
            </a:r>
          </a:p>
          <a:p>
            <a:pPr lvl="1"/>
            <a:r>
              <a:rPr lang="en-US" sz="11200" dirty="0"/>
              <a:t>Was 1/30, but delayed to </a:t>
            </a:r>
            <a:r>
              <a:rPr lang="en-US" sz="11200" b="1" dirty="0"/>
              <a:t>1/31</a:t>
            </a:r>
            <a:r>
              <a:rPr lang="en-US" sz="11200" dirty="0"/>
              <a:t> (US, Japan </a:t>
            </a:r>
            <a:r>
              <a:rPr lang="en-US" sz="11200" dirty="0" err="1"/>
              <a:t>evac’d</a:t>
            </a:r>
            <a:r>
              <a:rPr lang="en-US" sz="11200" dirty="0"/>
              <a:t> on 1/29)</a:t>
            </a:r>
          </a:p>
          <a:p>
            <a:pPr lvl="1"/>
            <a:r>
              <a:rPr lang="en-US" sz="11200" dirty="0"/>
              <a:t>2 flights (rather than 4 flights) approved eventually</a:t>
            </a:r>
          </a:p>
          <a:p>
            <a:r>
              <a:rPr lang="en-US" sz="12800" dirty="0"/>
              <a:t>SK </a:t>
            </a:r>
            <a:r>
              <a:rPr lang="en-US" sz="12800" dirty="0" err="1"/>
              <a:t>Jaebols</a:t>
            </a:r>
            <a:r>
              <a:rPr lang="en-US" sz="12800" dirty="0"/>
              <a:t> donated to China</a:t>
            </a:r>
          </a:p>
          <a:p>
            <a:pPr lvl="1"/>
            <a:r>
              <a:rPr lang="en-US" sz="11200" dirty="0"/>
              <a:t>1/31, Samsung:  1 million masks, 10,000 protective suits, ~$4.5 million</a:t>
            </a:r>
          </a:p>
          <a:p>
            <a:pPr lvl="1"/>
            <a:r>
              <a:rPr lang="en-US" sz="11200" dirty="0"/>
              <a:t>1/28, Hyundai:  Masks, goggles, etc. ($700,000+), ~$1.5 million</a:t>
            </a:r>
          </a:p>
          <a:p>
            <a:pPr lvl="1"/>
            <a:r>
              <a:rPr lang="en-US" sz="11200" dirty="0"/>
              <a:t>CJ, LG, SK, POSCO, Asiana Airlines, Amore Pacific, etc.</a:t>
            </a:r>
          </a:p>
          <a:p>
            <a:r>
              <a:rPr lang="en-US" sz="12800" dirty="0"/>
              <a:t>South Korea faces mask shortages, high prices</a:t>
            </a:r>
          </a:p>
          <a:p>
            <a:endParaRPr lang="en-US" dirty="0"/>
          </a:p>
        </p:txBody>
      </p:sp>
    </p:spTree>
    <p:extLst>
      <p:ext uri="{BB962C8B-B14F-4D97-AF65-F5344CB8AC3E}">
        <p14:creationId xmlns:p14="http://schemas.microsoft.com/office/powerpoint/2010/main" val="249230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6348-D3D0-4201-A3DB-DB001C74300D}"/>
              </a:ext>
            </a:extLst>
          </p:cNvPr>
          <p:cNvSpPr>
            <a:spLocks noGrp="1"/>
          </p:cNvSpPr>
          <p:nvPr>
            <p:ph type="title"/>
          </p:nvPr>
        </p:nvSpPr>
        <p:spPr>
          <a:xfrm>
            <a:off x="838200" y="365126"/>
            <a:ext cx="10515600" cy="799796"/>
          </a:xfrm>
        </p:spPr>
        <p:txBody>
          <a:bodyPr>
            <a:normAutofit fontScale="90000"/>
          </a:bodyPr>
          <a:lstStyle/>
          <a:p>
            <a:r>
              <a:rPr lang="en-US" dirty="0"/>
              <a:t>1/28: South Korean Military Evacuation from China</a:t>
            </a:r>
          </a:p>
        </p:txBody>
      </p:sp>
      <p:sp>
        <p:nvSpPr>
          <p:cNvPr id="3" name="Content Placeholder 2">
            <a:extLst>
              <a:ext uri="{FF2B5EF4-FFF2-40B4-BE49-F238E27FC236}">
                <a16:creationId xmlns:a16="http://schemas.microsoft.com/office/drawing/2014/main" id="{266AE1DC-05B4-458E-949C-1EBEEC9DD3D6}"/>
              </a:ext>
            </a:extLst>
          </p:cNvPr>
          <p:cNvSpPr>
            <a:spLocks noGrp="1"/>
          </p:cNvSpPr>
          <p:nvPr>
            <p:ph idx="1"/>
          </p:nvPr>
        </p:nvSpPr>
        <p:spPr>
          <a:xfrm>
            <a:off x="838200" y="1415440"/>
            <a:ext cx="10515600" cy="5077433"/>
          </a:xfrm>
        </p:spPr>
        <p:txBody>
          <a:bodyPr>
            <a:normAutofit/>
          </a:bodyPr>
          <a:lstStyle/>
          <a:p>
            <a:r>
              <a:rPr lang="en-US" sz="3200" dirty="0"/>
              <a:t>124 ROK military quarantined after returning (due to the Wuhan virus) from a “field exercise(s)” in China, says news report:</a:t>
            </a:r>
          </a:p>
          <a:p>
            <a:pPr lvl="1"/>
            <a:r>
              <a:rPr lang="en-US" sz="2800" dirty="0"/>
              <a:t>Army: 41 </a:t>
            </a:r>
          </a:p>
          <a:p>
            <a:pPr lvl="1"/>
            <a:r>
              <a:rPr lang="en-US" sz="2800" dirty="0"/>
              <a:t>Navy: 22 </a:t>
            </a:r>
          </a:p>
          <a:p>
            <a:pPr lvl="1"/>
            <a:r>
              <a:rPr lang="en-US" sz="2800" dirty="0"/>
              <a:t>Air Force: 27 </a:t>
            </a:r>
          </a:p>
          <a:p>
            <a:pPr lvl="1"/>
            <a:r>
              <a:rPr lang="en-US" sz="2800" dirty="0"/>
              <a:t>MND: 34</a:t>
            </a:r>
          </a:p>
          <a:p>
            <a:r>
              <a:rPr lang="en-US" sz="3200" dirty="0"/>
              <a:t>What were these “exercises?”</a:t>
            </a:r>
          </a:p>
          <a:p>
            <a:r>
              <a:rPr lang="en-US" sz="3200" dirty="0"/>
              <a:t>Consult with ROK ally, the U.S?</a:t>
            </a:r>
          </a:p>
          <a:p>
            <a:r>
              <a:rPr lang="en-US" sz="3200" dirty="0"/>
              <a:t>MND has not made an official statement</a:t>
            </a:r>
          </a:p>
        </p:txBody>
      </p:sp>
    </p:spTree>
    <p:extLst>
      <p:ext uri="{BB962C8B-B14F-4D97-AF65-F5344CB8AC3E}">
        <p14:creationId xmlns:p14="http://schemas.microsoft.com/office/powerpoint/2010/main" val="216138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3CA5-ADB2-4A73-A74C-375158AE54CC}"/>
              </a:ext>
            </a:extLst>
          </p:cNvPr>
          <p:cNvSpPr>
            <a:spLocks noGrp="1"/>
          </p:cNvSpPr>
          <p:nvPr>
            <p:ph type="title"/>
          </p:nvPr>
        </p:nvSpPr>
        <p:spPr>
          <a:xfrm>
            <a:off x="838200" y="365126"/>
            <a:ext cx="10515600" cy="824848"/>
          </a:xfrm>
        </p:spPr>
        <p:txBody>
          <a:bodyPr/>
          <a:lstStyle/>
          <a:p>
            <a:pPr algn="ctr"/>
            <a:r>
              <a:rPr lang="en-US" dirty="0"/>
              <a:t>Moon government’s Responses </a:t>
            </a:r>
          </a:p>
        </p:txBody>
      </p:sp>
      <p:sp>
        <p:nvSpPr>
          <p:cNvPr id="3" name="Content Placeholder 2">
            <a:extLst>
              <a:ext uri="{FF2B5EF4-FFF2-40B4-BE49-F238E27FC236}">
                <a16:creationId xmlns:a16="http://schemas.microsoft.com/office/drawing/2014/main" id="{BE6E4F4C-C748-444D-B483-0403CA254D13}"/>
              </a:ext>
            </a:extLst>
          </p:cNvPr>
          <p:cNvSpPr>
            <a:spLocks noGrp="1"/>
          </p:cNvSpPr>
          <p:nvPr>
            <p:ph idx="1"/>
          </p:nvPr>
        </p:nvSpPr>
        <p:spPr>
          <a:xfrm>
            <a:off x="838200" y="1352811"/>
            <a:ext cx="10515600" cy="5386192"/>
          </a:xfrm>
        </p:spPr>
        <p:txBody>
          <a:bodyPr>
            <a:normAutofit lnSpcReduction="10000"/>
          </a:bodyPr>
          <a:lstStyle/>
          <a:p>
            <a:r>
              <a:rPr lang="en-US" dirty="0"/>
              <a:t>1/28: Lee In-Young, the Floor Leader of </a:t>
            </a:r>
            <a:r>
              <a:rPr lang="en-US" dirty="0" err="1"/>
              <a:t>Deobureo</a:t>
            </a:r>
            <a:r>
              <a:rPr lang="en-US" dirty="0"/>
              <a:t> </a:t>
            </a:r>
            <a:r>
              <a:rPr lang="en-US" dirty="0" err="1"/>
              <a:t>Minjoo</a:t>
            </a:r>
            <a:r>
              <a:rPr lang="en-US" dirty="0"/>
              <a:t> Party (Democratic Party of Korea, DPK), said China is a "precious friend" that South Korea must live with and help, going forward</a:t>
            </a:r>
          </a:p>
          <a:p>
            <a:pPr lvl="1"/>
            <a:r>
              <a:rPr lang="en-US" sz="2200" dirty="0"/>
              <a:t>Made no comments when Hong </a:t>
            </a:r>
            <a:r>
              <a:rPr lang="en-US" sz="2200" dirty="0" err="1"/>
              <a:t>Kongers</a:t>
            </a:r>
            <a:r>
              <a:rPr lang="en-US" sz="2200" dirty="0"/>
              <a:t> asked for support</a:t>
            </a:r>
          </a:p>
          <a:p>
            <a:r>
              <a:rPr lang="en-US" dirty="0"/>
              <a:t>Does not prevent entry of Chinese to SK, despite:</a:t>
            </a:r>
          </a:p>
          <a:p>
            <a:pPr lvl="1"/>
            <a:r>
              <a:rPr lang="en-US" sz="2200" dirty="0"/>
              <a:t>Citizen’s Petition to ban entry (698K+ signed as of 2/12)</a:t>
            </a:r>
          </a:p>
          <a:p>
            <a:pPr lvl="1"/>
            <a:r>
              <a:rPr lang="en-US" sz="2200" dirty="0"/>
              <a:t>Korean Medical Association (KMA) strongly recommended ban</a:t>
            </a:r>
          </a:p>
          <a:p>
            <a:pPr lvl="1"/>
            <a:r>
              <a:rPr lang="en-US" sz="2200" dirty="0"/>
              <a:t>North Korea closed borders almost immediately, later Russia, Mongolia, etc.</a:t>
            </a:r>
          </a:p>
          <a:p>
            <a:pPr lvl="1"/>
            <a:r>
              <a:rPr lang="en-US" sz="2200" dirty="0"/>
              <a:t>Blocked Chinese visitor entry by late Jan:  US, Italy, Philippines, etc.</a:t>
            </a:r>
          </a:p>
          <a:p>
            <a:pPr lvl="1"/>
            <a:r>
              <a:rPr lang="en-US" sz="2200" dirty="0"/>
              <a:t>62 countries took measures</a:t>
            </a:r>
          </a:p>
          <a:p>
            <a:r>
              <a:rPr lang="en-US" dirty="0"/>
              <a:t>2/2:  Finally blocks those from Wuhan/creates a separate entry area</a:t>
            </a:r>
          </a:p>
          <a:p>
            <a:pPr lvl="1"/>
            <a:r>
              <a:rPr lang="en-US" sz="2200" dirty="0"/>
              <a:t>But China already quarantined the city (1/23)</a:t>
            </a:r>
          </a:p>
          <a:p>
            <a:pPr lvl="1"/>
            <a:r>
              <a:rPr lang="en-US" sz="2200" dirty="0"/>
              <a:t>100s of tourists from Wuhan already in Korea, many unable to be reached</a:t>
            </a:r>
          </a:p>
          <a:p>
            <a:pPr lvl="1"/>
            <a:r>
              <a:rPr lang="en-US" sz="2200" dirty="0"/>
              <a:t>KMA says bit too late, KMA/citizens still call for full ban</a:t>
            </a:r>
          </a:p>
        </p:txBody>
      </p:sp>
    </p:spTree>
    <p:extLst>
      <p:ext uri="{BB962C8B-B14F-4D97-AF65-F5344CB8AC3E}">
        <p14:creationId xmlns:p14="http://schemas.microsoft.com/office/powerpoint/2010/main" val="60513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32EE-511D-441B-BAC5-18BAB9F7467B}"/>
              </a:ext>
            </a:extLst>
          </p:cNvPr>
          <p:cNvSpPr>
            <a:spLocks noGrp="1"/>
          </p:cNvSpPr>
          <p:nvPr>
            <p:ph type="title"/>
          </p:nvPr>
        </p:nvSpPr>
        <p:spPr>
          <a:xfrm>
            <a:off x="838200" y="319414"/>
            <a:ext cx="10515600" cy="883085"/>
          </a:xfrm>
        </p:spPr>
        <p:txBody>
          <a:bodyPr>
            <a:normAutofit/>
          </a:bodyPr>
          <a:lstStyle/>
          <a:p>
            <a:pPr algn="ctr"/>
            <a:r>
              <a:rPr lang="en-US" dirty="0"/>
              <a:t>South Korean Concerns</a:t>
            </a:r>
          </a:p>
        </p:txBody>
      </p:sp>
      <p:sp>
        <p:nvSpPr>
          <p:cNvPr id="3" name="Content Placeholder 2">
            <a:extLst>
              <a:ext uri="{FF2B5EF4-FFF2-40B4-BE49-F238E27FC236}">
                <a16:creationId xmlns:a16="http://schemas.microsoft.com/office/drawing/2014/main" id="{8A4699DF-1416-429D-BBE8-A409D4528DC3}"/>
              </a:ext>
            </a:extLst>
          </p:cNvPr>
          <p:cNvSpPr>
            <a:spLocks noGrp="1"/>
          </p:cNvSpPr>
          <p:nvPr>
            <p:ph idx="1"/>
          </p:nvPr>
        </p:nvSpPr>
        <p:spPr>
          <a:xfrm>
            <a:off x="1038616" y="1202499"/>
            <a:ext cx="10515600" cy="5285984"/>
          </a:xfrm>
        </p:spPr>
        <p:txBody>
          <a:bodyPr>
            <a:normAutofit lnSpcReduction="10000"/>
          </a:bodyPr>
          <a:lstStyle/>
          <a:p>
            <a:r>
              <a:rPr lang="en-US" sz="3200" dirty="0"/>
              <a:t>Colleges/Universities:  70,000 Chinese students</a:t>
            </a:r>
          </a:p>
          <a:p>
            <a:pPr lvl="1"/>
            <a:r>
              <a:rPr lang="en-US" sz="2800" dirty="0"/>
              <a:t>Up to 50,000 are/will be CCP/Youth League members (estimated)</a:t>
            </a:r>
          </a:p>
          <a:p>
            <a:pPr lvl="1"/>
            <a:r>
              <a:rPr lang="en-US" sz="2800" dirty="0"/>
              <a:t>Many receive scholarships from SK govt, priority in dorms</a:t>
            </a:r>
          </a:p>
          <a:p>
            <a:pPr lvl="1"/>
            <a:r>
              <a:rPr lang="en-US" sz="2800" dirty="0"/>
              <a:t>SK students worried (semester starts in March)</a:t>
            </a:r>
          </a:p>
          <a:p>
            <a:r>
              <a:rPr lang="en-US" sz="3200" dirty="0"/>
              <a:t>2020/2/6, Poll:  77% want complete restriction of entry of Chinese</a:t>
            </a:r>
          </a:p>
          <a:p>
            <a:r>
              <a:rPr lang="en-US" sz="3200" dirty="0"/>
              <a:t>As of 2/12, BH Petition to block entry of Chinese:  698,034</a:t>
            </a:r>
          </a:p>
          <a:p>
            <a:r>
              <a:rPr lang="en-US" sz="3200" dirty="0"/>
              <a:t>10,000-30,000 Chinese enter South Korea daily</a:t>
            </a:r>
          </a:p>
          <a:p>
            <a:pPr lvl="1"/>
            <a:r>
              <a:rPr lang="en-US" sz="2800" dirty="0"/>
              <a:t>100s of flights</a:t>
            </a:r>
          </a:p>
          <a:p>
            <a:pPr lvl="1"/>
            <a:r>
              <a:rPr lang="en-US" sz="2800" dirty="0"/>
              <a:t>Linked to 40 Chinese cities</a:t>
            </a:r>
          </a:p>
          <a:p>
            <a:r>
              <a:rPr lang="en-US" sz="3200" dirty="0"/>
              <a:t>KMA: Some doctors can’t get masks (shortage)</a:t>
            </a:r>
          </a:p>
          <a:p>
            <a:endParaRPr lang="en-US" sz="3200" dirty="0"/>
          </a:p>
        </p:txBody>
      </p:sp>
    </p:spTree>
    <p:extLst>
      <p:ext uri="{BB962C8B-B14F-4D97-AF65-F5344CB8AC3E}">
        <p14:creationId xmlns:p14="http://schemas.microsoft.com/office/powerpoint/2010/main" val="155834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A382-9FDC-41F4-A827-4B10C1ABF62D}"/>
              </a:ext>
            </a:extLst>
          </p:cNvPr>
          <p:cNvSpPr>
            <a:spLocks noGrp="1"/>
          </p:cNvSpPr>
          <p:nvPr>
            <p:ph type="title"/>
          </p:nvPr>
        </p:nvSpPr>
        <p:spPr>
          <a:xfrm>
            <a:off x="838200" y="365126"/>
            <a:ext cx="10515600" cy="849900"/>
          </a:xfrm>
        </p:spPr>
        <p:txBody>
          <a:bodyPr/>
          <a:lstStyle/>
          <a:p>
            <a:pPr algn="ctr"/>
            <a:r>
              <a:rPr lang="en-US" dirty="0"/>
              <a:t>“Submissive Diplomacy”  to China?</a:t>
            </a:r>
          </a:p>
        </p:txBody>
      </p:sp>
      <p:sp>
        <p:nvSpPr>
          <p:cNvPr id="3" name="Content Placeholder 2">
            <a:extLst>
              <a:ext uri="{FF2B5EF4-FFF2-40B4-BE49-F238E27FC236}">
                <a16:creationId xmlns:a16="http://schemas.microsoft.com/office/drawing/2014/main" id="{8E6650CA-6DC9-48E4-A013-5D15831C4DD6}"/>
              </a:ext>
            </a:extLst>
          </p:cNvPr>
          <p:cNvSpPr>
            <a:spLocks noGrp="1"/>
          </p:cNvSpPr>
          <p:nvPr>
            <p:ph idx="1"/>
          </p:nvPr>
        </p:nvSpPr>
        <p:spPr>
          <a:xfrm>
            <a:off x="838200" y="1465545"/>
            <a:ext cx="10515600" cy="4711418"/>
          </a:xfrm>
        </p:spPr>
        <p:txBody>
          <a:bodyPr>
            <a:normAutofit fontScale="92500" lnSpcReduction="10000"/>
          </a:bodyPr>
          <a:lstStyle/>
          <a:p>
            <a:r>
              <a:rPr lang="en-US" sz="3600" dirty="0"/>
              <a:t>Moon, 2020/2/3: </a:t>
            </a:r>
          </a:p>
          <a:p>
            <a:pPr lvl="1"/>
            <a:r>
              <a:rPr lang="en-US" sz="3200" dirty="0"/>
              <a:t>“China’s difficulties are linked to our difficulties.”</a:t>
            </a:r>
          </a:p>
          <a:p>
            <a:pPr lvl="1"/>
            <a:r>
              <a:rPr lang="en-US" sz="3200" dirty="0"/>
              <a:t>“</a:t>
            </a:r>
            <a:r>
              <a:rPr lang="en-US" sz="3200" b="1" dirty="0"/>
              <a:t>South Korea should suffer together with China </a:t>
            </a:r>
            <a:r>
              <a:rPr lang="en-US" sz="3200" dirty="0"/>
              <a:t>and be in solidarity with China, and only then would SK be a true neighbor and can face the future together.”</a:t>
            </a:r>
          </a:p>
          <a:p>
            <a:pPr lvl="1"/>
            <a:r>
              <a:rPr lang="en-US" sz="3200" dirty="0"/>
              <a:t>“As a neighbor, we shouldn’t skimp on support and cooperation.”</a:t>
            </a:r>
          </a:p>
          <a:p>
            <a:r>
              <a:rPr lang="en-US" sz="3600" dirty="0"/>
              <a:t>Moon, 2/10:  The Wuhan Virus is “not a serious illness in South Korea yet &amp; the death rate is not that high”</a:t>
            </a:r>
          </a:p>
          <a:p>
            <a:r>
              <a:rPr lang="en-US" sz="3600" dirty="0"/>
              <a:t>Moon Criticized for “submissive diplomacy”</a:t>
            </a:r>
          </a:p>
          <a:p>
            <a:endParaRPr lang="en-US" dirty="0"/>
          </a:p>
        </p:txBody>
      </p:sp>
    </p:spTree>
    <p:extLst>
      <p:ext uri="{BB962C8B-B14F-4D97-AF65-F5344CB8AC3E}">
        <p14:creationId xmlns:p14="http://schemas.microsoft.com/office/powerpoint/2010/main" val="158299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BD11-3BA4-4835-AED3-177D9839BD18}"/>
              </a:ext>
            </a:extLst>
          </p:cNvPr>
          <p:cNvSpPr>
            <a:spLocks noGrp="1"/>
          </p:cNvSpPr>
          <p:nvPr>
            <p:ph type="title"/>
          </p:nvPr>
        </p:nvSpPr>
        <p:spPr/>
        <p:txBody>
          <a:bodyPr/>
          <a:lstStyle/>
          <a:p>
            <a:pPr algn="ctr"/>
            <a:r>
              <a:rPr lang="en-US" dirty="0"/>
              <a:t>China’s New Ambassador to South Korea--Xing </a:t>
            </a:r>
            <a:r>
              <a:rPr lang="en-US" dirty="0" err="1"/>
              <a:t>Haiming</a:t>
            </a:r>
            <a:r>
              <a:rPr lang="en-US" dirty="0"/>
              <a:t> </a:t>
            </a:r>
          </a:p>
        </p:txBody>
      </p:sp>
      <p:sp>
        <p:nvSpPr>
          <p:cNvPr id="3" name="Content Placeholder 2">
            <a:extLst>
              <a:ext uri="{FF2B5EF4-FFF2-40B4-BE49-F238E27FC236}">
                <a16:creationId xmlns:a16="http://schemas.microsoft.com/office/drawing/2014/main" id="{9B1ED74F-83B8-43C6-B70F-BFF7CA1AB8E9}"/>
              </a:ext>
            </a:extLst>
          </p:cNvPr>
          <p:cNvSpPr>
            <a:spLocks noGrp="1"/>
          </p:cNvSpPr>
          <p:nvPr>
            <p:ph idx="1"/>
          </p:nvPr>
        </p:nvSpPr>
        <p:spPr/>
        <p:txBody>
          <a:bodyPr/>
          <a:lstStyle/>
          <a:p>
            <a:r>
              <a:rPr lang="en-US" dirty="0"/>
              <a:t>Arrived in Seoul 2020-1-30; Gave a press conference 4 Feb (before SK gives him credential)</a:t>
            </a:r>
          </a:p>
          <a:p>
            <a:r>
              <a:rPr lang="en-US" dirty="0"/>
              <a:t>“Chinese government is transparently cooperating internationally.”</a:t>
            </a:r>
          </a:p>
          <a:p>
            <a:r>
              <a:rPr lang="en-US" dirty="0"/>
              <a:t>Urged following the WHO guideline and not restrict entry of Chinese </a:t>
            </a:r>
          </a:p>
          <a:p>
            <a:r>
              <a:rPr lang="en-US" dirty="0"/>
              <a:t>WHO:  slow to respond.</a:t>
            </a:r>
          </a:p>
          <a:p>
            <a:pPr lvl="1"/>
            <a:r>
              <a:rPr lang="en-US" dirty="0"/>
              <a:t>Stated “moderate” risk, when it was “high”--admitted on 2020-1-28</a:t>
            </a:r>
          </a:p>
          <a:p>
            <a:pPr lvl="1"/>
            <a:r>
              <a:rPr lang="en-US" dirty="0"/>
              <a:t>Declared “global health emergency” on 2020-1-30</a:t>
            </a:r>
          </a:p>
        </p:txBody>
      </p:sp>
    </p:spTree>
    <p:extLst>
      <p:ext uri="{BB962C8B-B14F-4D97-AF65-F5344CB8AC3E}">
        <p14:creationId xmlns:p14="http://schemas.microsoft.com/office/powerpoint/2010/main" val="2437589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2060</Words>
  <Application>Microsoft Office PowerPoint</Application>
  <PresentationFormat>Widescreen</PresentationFormat>
  <Paragraphs>172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South Korea’s Moon Administration, Its “Chinese Dream” and the Wuhan Virus</vt:lpstr>
      <vt:lpstr>Wuhan Virus, Coronavirus, China Pneumonia, 2019-nCov, etc.</vt:lpstr>
      <vt:lpstr>Moon admin’s responses to the Wuhan Virus</vt:lpstr>
      <vt:lpstr>Rapid Support to China</vt:lpstr>
      <vt:lpstr>1/28: South Korean Military Evacuation from China</vt:lpstr>
      <vt:lpstr>Moon government’s Responses </vt:lpstr>
      <vt:lpstr>South Korean Concerns</vt:lpstr>
      <vt:lpstr>“Submissive Diplomacy”  to China?</vt:lpstr>
      <vt:lpstr>China’s New Ambassador to South Korea--Xing Haiming </vt:lpstr>
      <vt:lpstr>China’s Former Ambassador to Seoul 9/2019</vt:lpstr>
      <vt:lpstr>China Eastern Airline assigned South Korean flight attendants on domestic routes in China to dangerous cities</vt:lpstr>
      <vt:lpstr>2 SK Journalists Beaten by Chinese Security Guards during Moon Jae-in’s Visit to China 14 Dec 2017</vt:lpstr>
      <vt:lpstr>China’s Mistreatment of SK President Dec 2017 3 nights/4 days</vt:lpstr>
      <vt:lpstr>Moon’s visit to China, Dec 2017</vt:lpstr>
      <vt:lpstr>Moon’s Visit to China Dec 13-16, 2017</vt:lpstr>
      <vt:lpstr>Links to China &amp; CCP</vt:lpstr>
      <vt:lpstr>Choo Mi-ae, Democratic Party of Korea at CCP Hosted High-Level Dialogue, Beijing, 2017</vt:lpstr>
      <vt:lpstr>PowerPoint Presentation</vt:lpstr>
      <vt:lpstr>Is the Moon Administration Aligning South Korea with the Chinese Communist Party?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Korea’s Moon Administration, Its “Chinese Dream” and the Wuhan Virus</dc:title>
  <dc:creator>acucy</dc:creator>
  <cp:lastModifiedBy>acucy</cp:lastModifiedBy>
  <cp:revision>75</cp:revision>
  <dcterms:created xsi:type="dcterms:W3CDTF">2020-02-04T20:17:49Z</dcterms:created>
  <dcterms:modified xsi:type="dcterms:W3CDTF">2020-02-15T18:55:40Z</dcterms:modified>
</cp:coreProperties>
</file>