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84" r:id="rId3"/>
    <p:sldId id="285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9" r:id="rId16"/>
    <p:sldId id="28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3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0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7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7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0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5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107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0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2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5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5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C551-285F-494C-BDFC-417E5B35D4F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1993-F2D6-4C2D-8451-ED51E26E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sinc.org/bios/klei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sinc.org/2019/2019w/2019wpro.html" TargetMode="External"/><Relationship Id="rId2" Type="http://schemas.openxmlformats.org/officeDocument/2006/relationships/hyperlink" Target="http://www.icasinc.org/strategy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652" y="508766"/>
            <a:ext cx="9144000" cy="1668963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Polling I - 2019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032" y="2471070"/>
            <a:ext cx="9144000" cy="165576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Korean Peninsula Issues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National Security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3894" y="5149515"/>
            <a:ext cx="1881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www.icasinc.org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762457" y="6150114"/>
            <a:ext cx="3199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Copyright 1999 © - 2019 © </a:t>
            </a:r>
            <a:r>
              <a:rPr lang="en-US" sz="1100" i="1" dirty="0" smtClean="0"/>
              <a:t>ICAS</a:t>
            </a:r>
            <a:r>
              <a:rPr lang="en-US" sz="1100" dirty="0" smtClean="0"/>
              <a:t> All Rights Reserved.</a:t>
            </a:r>
            <a:br>
              <a:rPr lang="en-US" sz="1100" dirty="0" smtClean="0"/>
            </a:br>
            <a:r>
              <a:rPr lang="en-US" sz="1100" dirty="0" smtClean="0"/>
              <a:t>Unless Otherwise Noted All Contents Copyrighted.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3900" dirty="0" smtClean="0"/>
              <a:t>Q6</a:t>
            </a:r>
            <a:r>
              <a:rPr lang="en-US" sz="3900" dirty="0"/>
              <a:t>.	Do you believe that a presumptive second meeting </a:t>
            </a:r>
            <a:r>
              <a:rPr lang="en-US" sz="3900" dirty="0" smtClean="0"/>
              <a:t> </a:t>
            </a:r>
            <a:br>
              <a:rPr lang="en-US" sz="3900" dirty="0" smtClean="0"/>
            </a:br>
            <a:r>
              <a:rPr lang="en-US" sz="3900" dirty="0" smtClean="0"/>
              <a:t>between </a:t>
            </a:r>
            <a:r>
              <a:rPr lang="en-US" sz="3900" dirty="0"/>
              <a:t>Trump and Kim of NK will serve a </a:t>
            </a:r>
            <a:r>
              <a:rPr lang="en-US" sz="3900" dirty="0" smtClean="0"/>
              <a:t>good purpose</a:t>
            </a:r>
            <a:r>
              <a:rPr lang="en-US" sz="3900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516511" cy="4352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558" y="1624726"/>
            <a:ext cx="8528663" cy="51262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2558" y="6494622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Q7</a:t>
            </a:r>
            <a:r>
              <a:rPr lang="en-US" sz="3500" dirty="0"/>
              <a:t>.	Do you believe that the human rights issue of NK should be on the agenda of a presumptive </a:t>
            </a:r>
            <a:r>
              <a:rPr lang="en-US" sz="3500" dirty="0" smtClean="0"/>
              <a:t>second meeting </a:t>
            </a:r>
            <a:r>
              <a:rPr lang="en-US" sz="3500" dirty="0"/>
              <a:t>of Trump and Kim?</a:t>
            </a:r>
            <a:br>
              <a:rPr lang="en-US" sz="3500" dirty="0"/>
            </a:br>
            <a:endParaRPr lang="en-US" sz="3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621" y="1817362"/>
            <a:ext cx="8107558" cy="48731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621" y="6446179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Q8.	Do you believe that security and sovereignty of SK be viable in the absence of the US-SK Alliance?</a:t>
            </a:r>
            <a:endParaRPr lang="en-US" sz="3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0684" y="1612888"/>
            <a:ext cx="8552727" cy="51407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0684" y="6497248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Q9.	Do you believe that the Korean Peninsula Issues should be settled by the people of the </a:t>
            </a:r>
            <a:r>
              <a:rPr lang="en-US" sz="3500" dirty="0" smtClean="0"/>
              <a:t>Korean Peninsula</a:t>
            </a:r>
            <a:r>
              <a:rPr lang="en-US" sz="3500" dirty="0"/>
              <a:t>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4589" y="1620121"/>
            <a:ext cx="8612885" cy="51768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589" y="6552672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2965"/>
            <a:ext cx="10515600" cy="5449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600" dirty="0" smtClean="0"/>
              <a:t>N.B.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>            0.        January 3, 2019 - January 11, </a:t>
            </a:r>
            <a:r>
              <a:rPr lang="en-US" dirty="0" smtClean="0"/>
              <a:t>2019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         1.        </a:t>
            </a:r>
            <a:r>
              <a:rPr lang="en-US" dirty="0" smtClean="0"/>
              <a:t>Email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        2.        </a:t>
            </a:r>
            <a:r>
              <a:rPr lang="en-US" dirty="0" smtClean="0"/>
              <a:t>Assumption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        3.        </a:t>
            </a:r>
            <a:r>
              <a:rPr lang="en-US" i="1" dirty="0"/>
              <a:t>ICAS</a:t>
            </a:r>
            <a:r>
              <a:rPr lang="en-US" dirty="0"/>
              <a:t> Audience on the </a:t>
            </a:r>
            <a:r>
              <a:rPr lang="en-US" dirty="0" smtClean="0"/>
              <a:t>Hill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        4.        Credibility </a:t>
            </a:r>
            <a:r>
              <a:rPr lang="en-US" dirty="0" smtClean="0"/>
              <a:t>Interval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 Confidence </a:t>
            </a:r>
            <a:r>
              <a:rPr lang="en-US" dirty="0"/>
              <a:t>Interval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	5.       Not </a:t>
            </a:r>
            <a:r>
              <a:rPr lang="en-US" dirty="0"/>
              <a:t>Agent of Foreign Government/Power/Principal 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dirty="0" smtClean="0"/>
              <a:t>	(</a:t>
            </a:r>
            <a:r>
              <a:rPr lang="en-US" dirty="0"/>
              <a:t>18 USC §951; 22 USC §611)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         </a:t>
            </a:r>
            <a:r>
              <a:rPr lang="ko-KR" altLang="en-US" sz="2200" b="1" dirty="0" smtClean="0">
                <a:latin typeface="Adobe 명조 Std M" panose="02020600000000000000" pitchFamily="18" charset="-127"/>
                <a:ea typeface="Adobe 명조 Std M" panose="02020600000000000000" pitchFamily="18" charset="-127"/>
              </a:rPr>
              <a:t>앞잡이</a:t>
            </a:r>
            <a:endParaRPr lang="en-US" altLang="ko-KR" sz="2200" b="1" dirty="0" smtClean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marL="0" indent="0">
              <a:buNone/>
            </a:pPr>
            <a:endParaRPr lang="en-US" sz="2200" b="1" dirty="0" smtClean="0">
              <a:latin typeface="Adobe 명조 Std M" panose="02020600000000000000" pitchFamily="18" charset="-127"/>
              <a:ea typeface="Adobe 명조 Std M" panose="02020600000000000000" pitchFamily="18" charset="-127"/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6.       No </a:t>
            </a:r>
            <a:r>
              <a:rPr lang="en-US" dirty="0"/>
              <a:t>Foreign </a:t>
            </a:r>
            <a:r>
              <a:rPr lang="en-US" dirty="0" smtClean="0"/>
              <a:t>Funds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4344" y="4848447"/>
            <a:ext cx="691117" cy="667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906" y="10469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This  work is dedicated to late </a:t>
            </a:r>
            <a:r>
              <a:rPr lang="en-US" sz="3600" dirty="0">
                <a:hlinkClick r:id="rId2"/>
              </a:rPr>
              <a:t>Lawrence R Klein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                               friend</a:t>
            </a:r>
          </a:p>
          <a:p>
            <a:pPr marL="0" indent="0">
              <a:buNone/>
            </a:pPr>
            <a:r>
              <a:rPr lang="en-US" sz="3600" dirty="0"/>
              <a:t>                                        colleague</a:t>
            </a:r>
          </a:p>
          <a:p>
            <a:pPr marL="0" indent="0">
              <a:buNone/>
            </a:pPr>
            <a:r>
              <a:rPr lang="en-US" sz="3600" dirty="0"/>
              <a:t>                                        mentor</a:t>
            </a:r>
          </a:p>
          <a:p>
            <a:pPr marL="0" indent="0">
              <a:buNone/>
            </a:pPr>
            <a:r>
              <a:rPr lang="en-US" sz="3600" dirty="0"/>
              <a:t>                                        teacher</a:t>
            </a:r>
          </a:p>
        </p:txBody>
      </p:sp>
    </p:spTree>
    <p:extLst>
      <p:ext uri="{BB962C8B-B14F-4D97-AF65-F5344CB8AC3E}">
        <p14:creationId xmlns:p14="http://schemas.microsoft.com/office/powerpoint/2010/main" val="28870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6652" y="1443789"/>
            <a:ext cx="8057147" cy="4733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</a:rPr>
              <a:t>ICAS</a:t>
            </a:r>
            <a:r>
              <a:rPr lang="en-US" sz="3600" dirty="0"/>
              <a:t> Polling I Data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marL="0" indent="0">
              <a:buNone/>
            </a:pPr>
            <a:r>
              <a:rPr lang="en-US" sz="3600" i="1" dirty="0">
                <a:solidFill>
                  <a:srgbClr val="00B050"/>
                </a:solidFill>
              </a:rPr>
              <a:t> </a:t>
            </a:r>
            <a:r>
              <a:rPr lang="en-US" sz="3600" i="1" dirty="0">
                <a:solidFill>
                  <a:srgbClr val="00B050"/>
                </a:solidFill>
                <a:hlinkClick r:id="rId2"/>
              </a:rPr>
              <a:t>ICAS</a:t>
            </a:r>
            <a:r>
              <a:rPr lang="en-US" sz="3600" dirty="0">
                <a:hlinkClick r:id="rId2"/>
              </a:rPr>
              <a:t> </a:t>
            </a:r>
            <a:r>
              <a:rPr lang="en-US" sz="3600" dirty="0" smtClean="0">
                <a:hlinkClick r:id="rId2"/>
              </a:rPr>
              <a:t>Strategy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marL="0" indent="0">
              <a:buNone/>
            </a:pPr>
            <a:r>
              <a:rPr lang="en-US" sz="3600" i="1" dirty="0"/>
              <a:t> </a:t>
            </a:r>
            <a:r>
              <a:rPr lang="en-US" sz="3600" i="1" dirty="0" smtClean="0">
                <a:hlinkClick r:id="rId3"/>
              </a:rPr>
              <a:t>ICAS</a:t>
            </a:r>
            <a:r>
              <a:rPr lang="en-US" sz="3600" dirty="0">
                <a:hlinkClick r:id="rId3"/>
              </a:rPr>
              <a:t> Winter Symposium Prologue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33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46" y="1825625"/>
            <a:ext cx="642085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Il Hwan </a:t>
            </a:r>
            <a:r>
              <a:rPr lang="de-DE" sz="3200" dirty="0" smtClean="0"/>
              <a:t>Kim</a:t>
            </a:r>
            <a:br>
              <a:rPr lang="de-DE" sz="3200" dirty="0" smtClean="0"/>
            </a:br>
            <a:endParaRPr lang="de-DE" sz="3200" dirty="0"/>
          </a:p>
          <a:p>
            <a:pPr marL="0" indent="0">
              <a:buNone/>
            </a:pPr>
            <a:r>
              <a:rPr lang="de-DE" sz="3200" dirty="0" smtClean="0"/>
              <a:t>Sang </a:t>
            </a:r>
            <a:r>
              <a:rPr lang="de-DE" sz="3200" dirty="0"/>
              <a:t>Joo </a:t>
            </a:r>
            <a:r>
              <a:rPr lang="de-DE" sz="3200" dirty="0" smtClean="0"/>
              <a:t>Kim</a:t>
            </a:r>
            <a:br>
              <a:rPr lang="de-DE" sz="3200" dirty="0" smtClean="0"/>
            </a:br>
            <a:endParaRPr lang="de-DE" sz="3200" dirty="0"/>
          </a:p>
          <a:p>
            <a:pPr marL="0" indent="0">
              <a:buNone/>
            </a:pPr>
            <a:r>
              <a:rPr lang="de-DE" sz="3200" dirty="0" smtClean="0"/>
              <a:t>David </a:t>
            </a:r>
            <a:r>
              <a:rPr lang="de-DE" sz="3200" dirty="0"/>
              <a:t>Lee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24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54" y="260704"/>
            <a:ext cx="10538672" cy="63262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12" y="270998"/>
            <a:ext cx="304826" cy="3353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54" y="6316856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5" y="252708"/>
            <a:ext cx="10486029" cy="63525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543" y="269672"/>
            <a:ext cx="304826" cy="3353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985" y="6341815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Q0. </a:t>
            </a:r>
            <a:r>
              <a:rPr lang="en-US" sz="3500" dirty="0"/>
              <a:t>Do you believe that North Korea (NK) is a nuclear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/>
              <a:t> </a:t>
            </a:r>
            <a:r>
              <a:rPr lang="en-US" sz="3500" dirty="0" smtClean="0"/>
              <a:t>      state?</a:t>
            </a:r>
            <a:endParaRPr lang="en-US" sz="35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3026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855" y="1622559"/>
            <a:ext cx="8483545" cy="50991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855" y="6473425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Q1. </a:t>
            </a:r>
            <a:r>
              <a:rPr lang="en-US" sz="3500" dirty="0" smtClean="0"/>
              <a:t>Do </a:t>
            </a:r>
            <a:r>
              <a:rPr lang="en-US" sz="3500" dirty="0"/>
              <a:t>you believe that NK will </a:t>
            </a:r>
            <a:r>
              <a:rPr lang="en-US" sz="3500" dirty="0" err="1"/>
              <a:t>denuclearise</a:t>
            </a:r>
            <a:r>
              <a:rPr lang="en-US" sz="3500" dirty="0"/>
              <a:t> itself</a:t>
            </a:r>
            <a:r>
              <a:rPr lang="en-US" sz="3500" dirty="0" smtClean="0"/>
              <a:t>?</a:t>
            </a:r>
            <a:endParaRPr lang="en-US" sz="3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1102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274" y="1579712"/>
            <a:ext cx="8408348" cy="50539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4274" y="6389320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Q2.	Do you believe that the UN sanctions against NK be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/>
              <a:t> </a:t>
            </a:r>
            <a:r>
              <a:rPr lang="en-US" sz="3500" dirty="0" smtClean="0"/>
              <a:t>        lifted?</a:t>
            </a:r>
            <a:endParaRPr lang="en-US" sz="3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148390"/>
              </p:ext>
            </p:extLst>
          </p:nvPr>
        </p:nvGraphicFramePr>
        <p:xfrm>
          <a:off x="838200" y="1786354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558" y="1545858"/>
            <a:ext cx="8468505" cy="5090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2558" y="6379595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Q3.	Do you believe that the US sanctions against NK be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/>
              <a:t> </a:t>
            </a:r>
            <a:r>
              <a:rPr lang="en-US" sz="3500" dirty="0" smtClean="0"/>
              <a:t>        lifted?</a:t>
            </a:r>
            <a:endParaRPr lang="en-US" sz="35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2558" y="1588763"/>
            <a:ext cx="8504600" cy="5111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558" y="6420131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Q4.	Do you believe that the US-South Korea (SK) Alliance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/>
              <a:t> </a:t>
            </a:r>
            <a:r>
              <a:rPr lang="en-US" sz="3500" dirty="0" smtClean="0"/>
              <a:t>        be </a:t>
            </a:r>
            <a:r>
              <a:rPr lang="en-US" sz="3500" dirty="0"/>
              <a:t>preserved</a:t>
            </a:r>
            <a:r>
              <a:rPr lang="en-US" sz="3500" dirty="0" smtClean="0"/>
              <a:t>?</a:t>
            </a:r>
            <a:endParaRPr lang="en-US" sz="3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4589" y="1540636"/>
            <a:ext cx="8624916" cy="51841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589" y="6444322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Q5.	Do you believe that the apparent </a:t>
            </a:r>
            <a:r>
              <a:rPr lang="en-US" sz="3500" dirty="0" smtClean="0"/>
              <a:t>NK-SK  </a:t>
            </a:r>
            <a:br>
              <a:rPr lang="en-US" sz="3500" dirty="0" smtClean="0"/>
            </a:br>
            <a:r>
              <a:rPr lang="en-US" sz="3500" dirty="0"/>
              <a:t> </a:t>
            </a:r>
            <a:r>
              <a:rPr lang="en-US" sz="3500" dirty="0" smtClean="0"/>
              <a:t>        rapprochement </a:t>
            </a:r>
            <a:r>
              <a:rPr lang="en-US" sz="3500" dirty="0"/>
              <a:t>may risk the US-SK Alliance</a:t>
            </a:r>
            <a:r>
              <a:rPr lang="en-US" sz="3500" dirty="0" smtClean="0"/>
              <a:t>?</a:t>
            </a:r>
            <a:endParaRPr lang="en-US" sz="3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0684" y="1690688"/>
            <a:ext cx="8227874" cy="49454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0684" y="6403854"/>
            <a:ext cx="63403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93</Words>
  <Application>Microsoft Office PowerPoint</Application>
  <PresentationFormat>Widescreen</PresentationFormat>
  <Paragraphs>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Adobe 명조 Std M</vt:lpstr>
      <vt:lpstr>Arial</vt:lpstr>
      <vt:lpstr>Calibri</vt:lpstr>
      <vt:lpstr>Calibri Light</vt:lpstr>
      <vt:lpstr>Office Theme</vt:lpstr>
      <vt:lpstr>ICAS Polling I - 2019 </vt:lpstr>
      <vt:lpstr>PowerPoint Presentation</vt:lpstr>
      <vt:lpstr>PowerPoint Presentation</vt:lpstr>
      <vt:lpstr>Q0. Do you believe that North Korea (NK) is a nuclear         state?</vt:lpstr>
      <vt:lpstr>Q1. Do you believe that NK will denuclearise itself?</vt:lpstr>
      <vt:lpstr>Q2. Do you believe that the UN sanctions against NK be           lifted?</vt:lpstr>
      <vt:lpstr>Q3. Do you believe that the US sanctions against NK be           lifted?</vt:lpstr>
      <vt:lpstr>Q4. Do you believe that the US-South Korea (SK) Alliance           be preserved?</vt:lpstr>
      <vt:lpstr>Q5. Do you believe that the apparent NK-SK            rapprochement may risk the US-SK Alliance?</vt:lpstr>
      <vt:lpstr> Q6. Do you believe that a presumptive second meeting   between Trump and Kim of NK will serve a good purpose? </vt:lpstr>
      <vt:lpstr> Q7. Do you believe that the human rights issue of NK should be on the agenda of a presumptive second meeting of Trump and Kim? </vt:lpstr>
      <vt:lpstr>Q8. Do you believe that security and sovereignty of SK be viable in the absence of the US-SK Alliance?</vt:lpstr>
      <vt:lpstr>Q9. Do you believe that the Korean Peninsula Issues should be settled by the people of the Korean Peninsula?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ICAS Polling</dc:title>
  <dc:creator>Il Hwan Kim</dc:creator>
  <cp:lastModifiedBy>Il Hwan Kim</cp:lastModifiedBy>
  <cp:revision>45</cp:revision>
  <dcterms:created xsi:type="dcterms:W3CDTF">2019-01-15T18:21:48Z</dcterms:created>
  <dcterms:modified xsi:type="dcterms:W3CDTF">2019-01-21T20:53:09Z</dcterms:modified>
</cp:coreProperties>
</file>