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charts/chart17.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8.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4" r:id="rId4"/>
    <p:sldId id="259" r:id="rId5"/>
    <p:sldId id="276" r:id="rId6"/>
    <p:sldId id="284" r:id="rId7"/>
    <p:sldId id="260" r:id="rId8"/>
    <p:sldId id="275" r:id="rId9"/>
    <p:sldId id="285" r:id="rId10"/>
    <p:sldId id="286" r:id="rId11"/>
    <p:sldId id="277" r:id="rId12"/>
    <p:sldId id="278" r:id="rId13"/>
    <p:sldId id="279" r:id="rId14"/>
    <p:sldId id="280" r:id="rId15"/>
    <p:sldId id="287" r:id="rId16"/>
    <p:sldId id="281" r:id="rId17"/>
    <p:sldId id="288" r:id="rId18"/>
    <p:sldId id="282" r:id="rId19"/>
    <p:sldId id="283" r:id="rId20"/>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21" autoAdjust="0"/>
    <p:restoredTop sz="94660"/>
  </p:normalViewPr>
  <p:slideViewPr>
    <p:cSldViewPr snapToGrid="0">
      <p:cViewPr varScale="1">
        <p:scale>
          <a:sx n="91" d="100"/>
          <a:sy n="91" d="100"/>
        </p:scale>
        <p:origin x="12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ngo\Desktop\ICAS\ICAS%20Polling\ICAS%20Polling%20XI\Questionaire.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Mango\Desktop\ICAS\ICAS%20Polling\ICAS%20Polling%20XI\Questionaire.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6.xml"/><Relationship Id="rId1" Type="http://schemas.microsoft.com/office/2011/relationships/chartStyle" Target="style6.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10.xml"/><Relationship Id="rId1" Type="http://schemas.microsoft.com/office/2011/relationships/chartStyle" Target="style10.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ango\Desktop\ICAS\ICAS%20Polling\ICAS%20Polling%20XI\Questionair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Mango\Desktop\ICAS\ICAS%20Polling\ICAS%20Polling%20XI\Questionaire.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Mango\Desktop\ICAS\ICAS%20Polling\ICAS%20Polling%20XI\Questionair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Mango\Desktop\ICAS\ICAS%20Polling\ICAS%20Polling%20XI\Questionaire.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Mango\Desktop\ICAS\ICAS%20Polling\ICAS%20Polling%20XI\Questionaire.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ango\Desktop\ICAS\ICAS%20Polling\ICAS%20Polling%20XI\Questionair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c:f>
              <c:strCache>
                <c:ptCount val="1"/>
                <c:pt idx="0">
                  <c:v>President Moon of SK</c:v>
                </c:pt>
              </c:strCache>
            </c:strRef>
          </c:tx>
          <c:invertIfNegative val="0"/>
          <c:cat>
            <c:strRef>
              <c:f>Table!$M$2</c:f>
              <c:strCache>
                <c:ptCount val="1"/>
                <c:pt idx="0">
                  <c:v>Q1.     Who would you suppose would protect citizen's life and property in SK in case of contingency in the Korean Peninsula?</c:v>
                </c:pt>
              </c:strCache>
            </c:strRef>
          </c:cat>
          <c:val>
            <c:numRef>
              <c:f>Table!$N$2</c:f>
              <c:numCache>
                <c:formatCode>0.0%</c:formatCode>
                <c:ptCount val="1"/>
                <c:pt idx="0">
                  <c:v>0.24242424242424243</c:v>
                </c:pt>
              </c:numCache>
            </c:numRef>
          </c:val>
          <c:extLst>
            <c:ext xmlns:c16="http://schemas.microsoft.com/office/drawing/2014/chart" uri="{C3380CC4-5D6E-409C-BE32-E72D297353CC}">
              <c16:uniqueId val="{00000000-FA51-490D-A777-CF2D118A0A62}"/>
            </c:ext>
          </c:extLst>
        </c:ser>
        <c:ser>
          <c:idx val="1"/>
          <c:order val="1"/>
          <c:tx>
            <c:strRef>
              <c:f>Table!$O$1</c:f>
              <c:strCache>
                <c:ptCount val="1"/>
                <c:pt idx="0">
                  <c:v>Chairman Kim of NK</c:v>
                </c:pt>
              </c:strCache>
            </c:strRef>
          </c:tx>
          <c:invertIfNegative val="0"/>
          <c:cat>
            <c:strRef>
              <c:f>Table!$M$2</c:f>
              <c:strCache>
                <c:ptCount val="1"/>
                <c:pt idx="0">
                  <c:v>Q1.     Who would you suppose would protect citizen's life and property in SK in case of contingency in the Korean Peninsula?</c:v>
                </c:pt>
              </c:strCache>
            </c:strRef>
          </c:cat>
          <c:val>
            <c:numRef>
              <c:f>Table!$O$2</c:f>
              <c:numCache>
                <c:formatCode>0.0%</c:formatCode>
                <c:ptCount val="1"/>
                <c:pt idx="0">
                  <c:v>0</c:v>
                </c:pt>
              </c:numCache>
            </c:numRef>
          </c:val>
          <c:extLst>
            <c:ext xmlns:c16="http://schemas.microsoft.com/office/drawing/2014/chart" uri="{C3380CC4-5D6E-409C-BE32-E72D297353CC}">
              <c16:uniqueId val="{00000001-FA51-490D-A777-CF2D118A0A62}"/>
            </c:ext>
          </c:extLst>
        </c:ser>
        <c:ser>
          <c:idx val="2"/>
          <c:order val="2"/>
          <c:tx>
            <c:strRef>
              <c:f>Table!$P$1</c:f>
              <c:strCache>
                <c:ptCount val="1"/>
                <c:pt idx="0">
                  <c:v>US Military</c:v>
                </c:pt>
              </c:strCache>
            </c:strRef>
          </c:tx>
          <c:spPr>
            <a:solidFill>
              <a:srgbClr val="FF3300"/>
            </a:solidFill>
          </c:spPr>
          <c:invertIfNegative val="0"/>
          <c:cat>
            <c:strRef>
              <c:f>Table!$M$2</c:f>
              <c:strCache>
                <c:ptCount val="1"/>
                <c:pt idx="0">
                  <c:v>Q1.     Who would you suppose would protect citizen's life and property in SK in case of contingency in the Korean Peninsula?</c:v>
                </c:pt>
              </c:strCache>
            </c:strRef>
          </c:cat>
          <c:val>
            <c:numRef>
              <c:f>Table!$P$2</c:f>
              <c:numCache>
                <c:formatCode>0.0%</c:formatCode>
                <c:ptCount val="1"/>
                <c:pt idx="0">
                  <c:v>0.51515151515151514</c:v>
                </c:pt>
              </c:numCache>
            </c:numRef>
          </c:val>
          <c:extLst>
            <c:ext xmlns:c16="http://schemas.microsoft.com/office/drawing/2014/chart" uri="{C3380CC4-5D6E-409C-BE32-E72D297353CC}">
              <c16:uniqueId val="{00000002-FA51-490D-A777-CF2D118A0A62}"/>
            </c:ext>
          </c:extLst>
        </c:ser>
        <c:ser>
          <c:idx val="3"/>
          <c:order val="3"/>
          <c:tx>
            <c:strRef>
              <c:f>Table!$Q$1</c:f>
              <c:strCache>
                <c:ptCount val="1"/>
                <c:pt idx="0">
                  <c:v>US + SK</c:v>
                </c:pt>
              </c:strCache>
            </c:strRef>
          </c:tx>
          <c:invertIfNegative val="0"/>
          <c:cat>
            <c:strRef>
              <c:f>Table!$M$2</c:f>
              <c:strCache>
                <c:ptCount val="1"/>
                <c:pt idx="0">
                  <c:v>Q1.     Who would you suppose would protect citizen's life and property in SK in case of contingency in the Korean Peninsula?</c:v>
                </c:pt>
              </c:strCache>
            </c:strRef>
          </c:cat>
          <c:val>
            <c:numRef>
              <c:f>Table!$Q$2</c:f>
              <c:numCache>
                <c:formatCode>0.0%</c:formatCode>
                <c:ptCount val="1"/>
                <c:pt idx="0">
                  <c:v>0.21212121212121213</c:v>
                </c:pt>
              </c:numCache>
            </c:numRef>
          </c:val>
          <c:extLst>
            <c:ext xmlns:c16="http://schemas.microsoft.com/office/drawing/2014/chart" uri="{C3380CC4-5D6E-409C-BE32-E72D297353CC}">
              <c16:uniqueId val="{00000003-FA51-490D-A777-CF2D118A0A62}"/>
            </c:ext>
          </c:extLst>
        </c:ser>
        <c:ser>
          <c:idx val="4"/>
          <c:order val="4"/>
          <c:tx>
            <c:strRef>
              <c:f>Table!$R$1</c:f>
              <c:strCache>
                <c:ptCount val="1"/>
                <c:pt idx="0">
                  <c:v>Declined/Maybe/Neither</c:v>
                </c:pt>
              </c:strCache>
            </c:strRef>
          </c:tx>
          <c:invertIfNegative val="0"/>
          <c:cat>
            <c:strRef>
              <c:f>Table!$M$2</c:f>
              <c:strCache>
                <c:ptCount val="1"/>
                <c:pt idx="0">
                  <c:v>Q1.     Who would you suppose would protect citizen's life and property in SK in case of contingency in the Korean Peninsula?</c:v>
                </c:pt>
              </c:strCache>
            </c:strRef>
          </c:cat>
          <c:val>
            <c:numRef>
              <c:f>Table!$R$2</c:f>
              <c:numCache>
                <c:formatCode>0.0%</c:formatCode>
                <c:ptCount val="1"/>
                <c:pt idx="0">
                  <c:v>3.0303030303030304E-2</c:v>
                </c:pt>
              </c:numCache>
            </c:numRef>
          </c:val>
          <c:extLst>
            <c:ext xmlns:c16="http://schemas.microsoft.com/office/drawing/2014/chart" uri="{C3380CC4-5D6E-409C-BE32-E72D297353CC}">
              <c16:uniqueId val="{00000004-FA51-490D-A777-CF2D118A0A62}"/>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Table!$M$8</c:f>
              <c:strCache>
                <c:ptCount val="1"/>
                <c:pt idx="0">
                  <c:v>Q4.     Would you suppose that the SKG has been accomodating the NK's demands for subservience?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6576-4A73-AB10-B4852404FE47}"/>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6576-4A73-AB10-B4852404FE4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6576-4A73-AB10-B4852404FE4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Table!$N$8:$P$8</c:f>
              <c:numCache>
                <c:formatCode>0.0%</c:formatCode>
                <c:ptCount val="3"/>
                <c:pt idx="0">
                  <c:v>0.54545454545454541</c:v>
                </c:pt>
                <c:pt idx="1">
                  <c:v>0.39393939393939392</c:v>
                </c:pt>
                <c:pt idx="2">
                  <c:v>6.0606060606060608E-2</c:v>
                </c:pt>
              </c:numCache>
            </c:numRef>
          </c:val>
          <c:extLst>
            <c:ext xmlns:c16="http://schemas.microsoft.com/office/drawing/2014/chart" uri="{C3380CC4-5D6E-409C-BE32-E72D297353CC}">
              <c16:uniqueId val="{00000006-6576-4A73-AB10-B4852404FE47}"/>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Table!$M$10</c:f>
              <c:strCache>
                <c:ptCount val="1"/>
                <c:pt idx="0">
                  <c:v>Q5.     Would you believe that SK may be the linchpin of the US alliance structure in the Northeast Asia?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9604-44F4-B79B-41C790DAFAD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9604-44F4-B79B-41C790DAFAD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9604-44F4-B79B-41C790DAFAD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Table!$N$10:$P$10</c:f>
              <c:numCache>
                <c:formatCode>0.0%</c:formatCode>
                <c:ptCount val="3"/>
                <c:pt idx="0">
                  <c:v>0.66666666666666663</c:v>
                </c:pt>
                <c:pt idx="1">
                  <c:v>0.24242424242424243</c:v>
                </c:pt>
                <c:pt idx="2">
                  <c:v>9.0909090909090912E-2</c:v>
                </c:pt>
              </c:numCache>
            </c:numRef>
          </c:val>
          <c:extLst>
            <c:ext xmlns:c16="http://schemas.microsoft.com/office/drawing/2014/chart" uri="{C3380CC4-5D6E-409C-BE32-E72D297353CC}">
              <c16:uniqueId val="{00000006-9604-44F4-B79B-41C790DAFADD}"/>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Table!$M$12</c:f>
              <c:strCache>
                <c:ptCount val="1"/>
                <c:pt idx="0">
                  <c:v>Q6.     Would you believe that the security of SK is in the important interest of the US national security?</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DFD-4BA2-B4D1-0A4C4D8C3D3E}"/>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DFD-4BA2-B4D1-0A4C4D8C3D3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EDFD-4BA2-B4D1-0A4C4D8C3D3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Table!$N$12:$P$12</c:f>
              <c:numCache>
                <c:formatCode>0.0%</c:formatCode>
                <c:ptCount val="3"/>
                <c:pt idx="0">
                  <c:v>1</c:v>
                </c:pt>
                <c:pt idx="1">
                  <c:v>0</c:v>
                </c:pt>
                <c:pt idx="2">
                  <c:v>0</c:v>
                </c:pt>
              </c:numCache>
            </c:numRef>
          </c:val>
          <c:extLst>
            <c:ext xmlns:c16="http://schemas.microsoft.com/office/drawing/2014/chart" uri="{C3380CC4-5D6E-409C-BE32-E72D297353CC}">
              <c16:uniqueId val="{00000006-EDFD-4BA2-B4D1-0A4C4D8C3D3E}"/>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Table!$M$14</c:f>
              <c:strCache>
                <c:ptCount val="1"/>
                <c:pt idx="0">
                  <c:v>Q7.     Would you suppose that SK may be the "Western Frontier" of the US national security?</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62C5-49A7-B216-61ACDEF0949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62C5-49A7-B216-61ACDEF0949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62C5-49A7-B216-61ACDEF0949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Table!$N$14:$P$14</c:f>
              <c:numCache>
                <c:formatCode>0.0%</c:formatCode>
                <c:ptCount val="3"/>
                <c:pt idx="0">
                  <c:v>0.84848484848484851</c:v>
                </c:pt>
                <c:pt idx="1">
                  <c:v>0.12121212121212122</c:v>
                </c:pt>
                <c:pt idx="2">
                  <c:v>3.0303030303030304E-2</c:v>
                </c:pt>
              </c:numCache>
            </c:numRef>
          </c:val>
          <c:extLst>
            <c:ext xmlns:c16="http://schemas.microsoft.com/office/drawing/2014/chart" uri="{C3380CC4-5D6E-409C-BE32-E72D297353CC}">
              <c16:uniqueId val="{00000006-62C5-49A7-B216-61ACDEF09493}"/>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Table!$M$24</c:f>
              <c:strCache>
                <c:ptCount val="1"/>
                <c:pt idx="0">
                  <c:v>Q8.    What would you suppose be the weakest link in the "ironclad" US-SK Alliance? Please spell out.</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789C-4A16-AE92-D82B359C647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789C-4A16-AE92-D82B359C647D}"/>
              </c:ext>
            </c:extLst>
          </c:dPt>
          <c:dPt>
            <c:idx val="2"/>
            <c:bubble3D val="0"/>
            <c:spPr>
              <a:solidFill>
                <a:schemeClr val="accent6"/>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789C-4A16-AE92-D82B359C647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Trump Administration</c:v>
                </c:pt>
                <c:pt idx="1">
                  <c:v>Moon Administration</c:v>
                </c:pt>
                <c:pt idx="2">
                  <c:v>Pro CCP Elements in SK</c:v>
                </c:pt>
              </c:strCache>
            </c:strRef>
          </c:cat>
          <c:val>
            <c:numRef>
              <c:f>Table!$N$24:$P$24</c:f>
              <c:numCache>
                <c:formatCode>0.0%</c:formatCode>
                <c:ptCount val="3"/>
                <c:pt idx="0">
                  <c:v>0.39285714285714285</c:v>
                </c:pt>
                <c:pt idx="1">
                  <c:v>0.42857142857142855</c:v>
                </c:pt>
                <c:pt idx="2">
                  <c:v>0.17857142857142858</c:v>
                </c:pt>
              </c:numCache>
            </c:numRef>
          </c:val>
          <c:extLst>
            <c:ext xmlns:c16="http://schemas.microsoft.com/office/drawing/2014/chart" uri="{C3380CC4-5D6E-409C-BE32-E72D297353CC}">
              <c16:uniqueId val="{00000006-789C-4A16-AE92-D82B359C647D}"/>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Table!$M$16</c:f>
              <c:strCache>
                <c:ptCount val="1"/>
                <c:pt idx="0">
                  <c:v>Q9.     Would you suppose that building peace and stability be possible in the Korean Peninsula without eliminating NK's nuclear arsenals?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5B3A-497B-AF7C-BD965759279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5B3A-497B-AF7C-BD965759279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5B3A-497B-AF7C-BD965759279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Table!$N$16:$P$16</c:f>
              <c:numCache>
                <c:formatCode>0.0%</c:formatCode>
                <c:ptCount val="3"/>
                <c:pt idx="0">
                  <c:v>0.36363636363636365</c:v>
                </c:pt>
                <c:pt idx="1">
                  <c:v>0.60606060606060608</c:v>
                </c:pt>
                <c:pt idx="2">
                  <c:v>3.0303030303030304E-2</c:v>
                </c:pt>
              </c:numCache>
            </c:numRef>
          </c:val>
          <c:extLst>
            <c:ext xmlns:c16="http://schemas.microsoft.com/office/drawing/2014/chart" uri="{C3380CC4-5D6E-409C-BE32-E72D297353CC}">
              <c16:uniqueId val="{00000006-5B3A-497B-AF7C-BD9657592791}"/>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Table!$M$18</c:f>
              <c:strCache>
                <c:ptCount val="1"/>
                <c:pt idx="0">
                  <c:v>Q10.   How would you rate the value of preserving SK in the US national security in contingency case in the Korean Peninsula?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0571-4B14-A159-7B264CA89422}"/>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0571-4B14-A159-7B264CA89422}"/>
              </c:ext>
            </c:extLst>
          </c:dPt>
          <c:dPt>
            <c:idx val="2"/>
            <c:bubble3D val="0"/>
            <c:spPr>
              <a:solidFill>
                <a:schemeClr val="accent6"/>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0571-4B14-A159-7B264CA89422}"/>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0571-4B14-A159-7B264CA89422}"/>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0571-4B14-A159-7B264CA8942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Table!$N$17:$R$17</c:f>
              <c:strCache>
                <c:ptCount val="5"/>
                <c:pt idx="0">
                  <c:v>Very High</c:v>
                </c:pt>
                <c:pt idx="1">
                  <c:v>High</c:v>
                </c:pt>
                <c:pt idx="2">
                  <c:v>Somewhat High</c:v>
                </c:pt>
                <c:pt idx="3">
                  <c:v>Low</c:v>
                </c:pt>
                <c:pt idx="4">
                  <c:v>No Value</c:v>
                </c:pt>
              </c:strCache>
            </c:strRef>
          </c:cat>
          <c:val>
            <c:numRef>
              <c:f>Table!$N$18:$R$18</c:f>
              <c:numCache>
                <c:formatCode>0.0%</c:formatCode>
                <c:ptCount val="5"/>
                <c:pt idx="0">
                  <c:v>0.87878787878787878</c:v>
                </c:pt>
                <c:pt idx="1">
                  <c:v>6.0606060606060608E-2</c:v>
                </c:pt>
                <c:pt idx="2">
                  <c:v>6.0606060606060608E-2</c:v>
                </c:pt>
                <c:pt idx="3">
                  <c:v>0</c:v>
                </c:pt>
                <c:pt idx="4">
                  <c:v>0</c:v>
                </c:pt>
              </c:numCache>
            </c:numRef>
          </c:val>
          <c:extLst>
            <c:ext xmlns:c16="http://schemas.microsoft.com/office/drawing/2014/chart" uri="{C3380CC4-5D6E-409C-BE32-E72D297353CC}">
              <c16:uniqueId val="{0000000A-0571-4B14-A159-7B264CA89422}"/>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Table!$M$20</c:f>
              <c:strCache>
                <c:ptCount val="1"/>
                <c:pt idx="0">
                  <c:v>Q11.   Would you suppose that there are quite a few indications of a north koreanisation of SK under the incumbent leadership of SK?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5303-4311-86BA-56A267FE9A58}"/>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5303-4311-86BA-56A267FE9A58}"/>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5303-4311-86BA-56A267FE9A5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Table!$N$20:$P$20</c:f>
              <c:numCache>
                <c:formatCode>0.0%</c:formatCode>
                <c:ptCount val="3"/>
                <c:pt idx="0">
                  <c:v>0.63636363636363635</c:v>
                </c:pt>
                <c:pt idx="1">
                  <c:v>0.30303030303030304</c:v>
                </c:pt>
                <c:pt idx="2">
                  <c:v>6.0606060606060608E-2</c:v>
                </c:pt>
              </c:numCache>
            </c:numRef>
          </c:val>
          <c:extLst>
            <c:ext xmlns:c16="http://schemas.microsoft.com/office/drawing/2014/chart" uri="{C3380CC4-5D6E-409C-BE32-E72D297353CC}">
              <c16:uniqueId val="{00000006-5303-4311-86BA-56A267FE9A58}"/>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Table!$M$22</c:f>
              <c:strCache>
                <c:ptCount val="1"/>
                <c:pt idx="0">
                  <c:v>Q12. Have you ever heard that the SK leadership has asked NK to abandon its "hostile policy" towards SK?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D507-48AF-A47E-12D1F685629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D507-48AF-A47E-12D1F685629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D507-48AF-A47E-12D1F685629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Table!$N$22:$P$22</c:f>
              <c:numCache>
                <c:formatCode>0.0%</c:formatCode>
                <c:ptCount val="3"/>
                <c:pt idx="0">
                  <c:v>0.12121212121212122</c:v>
                </c:pt>
                <c:pt idx="1">
                  <c:v>0.78787878787878785</c:v>
                </c:pt>
                <c:pt idx="2">
                  <c:v>9.0909090909090912E-2</c:v>
                </c:pt>
              </c:numCache>
            </c:numRef>
          </c:val>
          <c:extLst>
            <c:ext xmlns:c16="http://schemas.microsoft.com/office/drawing/2014/chart" uri="{C3380CC4-5D6E-409C-BE32-E72D297353CC}">
              <c16:uniqueId val="{00000006-D507-48AF-A47E-12D1F685629D}"/>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3"/>
          <c:order val="0"/>
          <c:tx>
            <c:strRef>
              <c:f>Table!$N$3</c:f>
              <c:strCache>
                <c:ptCount val="1"/>
                <c:pt idx="0">
                  <c:v>SK</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Table!$N$4</c:f>
              <c:numCache>
                <c:formatCode>0.0%</c:formatCode>
                <c:ptCount val="1"/>
                <c:pt idx="0">
                  <c:v>0.27272727272727271</c:v>
                </c:pt>
              </c:numCache>
            </c:numRef>
          </c:val>
          <c:extLst>
            <c:ext xmlns:c16="http://schemas.microsoft.com/office/drawing/2014/chart" uri="{C3380CC4-5D6E-409C-BE32-E72D297353CC}">
              <c16:uniqueId val="{00000000-2406-4EB6-9348-C9501D07D845}"/>
            </c:ext>
          </c:extLst>
        </c:ser>
        <c:ser>
          <c:idx val="4"/>
          <c:order val="1"/>
          <c:tx>
            <c:strRef>
              <c:f>Table!$O$3</c:f>
              <c:strCache>
                <c:ptCount val="1"/>
                <c:pt idx="0">
                  <c:v>NK</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Table!$O$4</c:f>
              <c:numCache>
                <c:formatCode>0.0%</c:formatCode>
                <c:ptCount val="1"/>
                <c:pt idx="0">
                  <c:v>0</c:v>
                </c:pt>
              </c:numCache>
            </c:numRef>
          </c:val>
          <c:extLst>
            <c:ext xmlns:c16="http://schemas.microsoft.com/office/drawing/2014/chart" uri="{C3380CC4-5D6E-409C-BE32-E72D297353CC}">
              <c16:uniqueId val="{00000001-2406-4EB6-9348-C9501D07D845}"/>
            </c:ext>
          </c:extLst>
        </c:ser>
        <c:ser>
          <c:idx val="5"/>
          <c:order val="2"/>
          <c:tx>
            <c:strRef>
              <c:f>Table!$P$3</c:f>
              <c:strCache>
                <c:ptCount val="1"/>
                <c:pt idx="0">
                  <c:v>US</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Table!$P$4</c:f>
              <c:numCache>
                <c:formatCode>0.0%</c:formatCode>
                <c:ptCount val="1"/>
                <c:pt idx="0">
                  <c:v>0.42424242424242425</c:v>
                </c:pt>
              </c:numCache>
            </c:numRef>
          </c:val>
          <c:extLst>
            <c:ext xmlns:c16="http://schemas.microsoft.com/office/drawing/2014/chart" uri="{C3380CC4-5D6E-409C-BE32-E72D297353CC}">
              <c16:uniqueId val="{00000002-2406-4EB6-9348-C9501D07D845}"/>
            </c:ext>
          </c:extLst>
        </c:ser>
        <c:ser>
          <c:idx val="0"/>
          <c:order val="3"/>
          <c:tx>
            <c:strRef>
              <c:f>Table!$Q$3</c:f>
              <c:strCache>
                <c:ptCount val="1"/>
                <c:pt idx="0">
                  <c:v>China</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Table!$Q$4</c:f>
              <c:numCache>
                <c:formatCode>0.0%</c:formatCode>
                <c:ptCount val="1"/>
                <c:pt idx="0">
                  <c:v>0</c:v>
                </c:pt>
              </c:numCache>
            </c:numRef>
          </c:val>
          <c:extLst>
            <c:ext xmlns:c16="http://schemas.microsoft.com/office/drawing/2014/chart" uri="{C3380CC4-5D6E-409C-BE32-E72D297353CC}">
              <c16:uniqueId val="{00000003-2406-4EB6-9348-C9501D07D845}"/>
            </c:ext>
          </c:extLst>
        </c:ser>
        <c:ser>
          <c:idx val="1"/>
          <c:order val="4"/>
          <c:tx>
            <c:strRef>
              <c:f>Table!$R$3</c:f>
              <c:strCache>
                <c:ptCount val="1"/>
                <c:pt idx="0">
                  <c:v>Japan</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Table!$R$4</c:f>
              <c:numCache>
                <c:formatCode>0.0%</c:formatCode>
                <c:ptCount val="1"/>
                <c:pt idx="0">
                  <c:v>0</c:v>
                </c:pt>
              </c:numCache>
            </c:numRef>
          </c:val>
          <c:extLst>
            <c:ext xmlns:c16="http://schemas.microsoft.com/office/drawing/2014/chart" uri="{C3380CC4-5D6E-409C-BE32-E72D297353CC}">
              <c16:uniqueId val="{00000004-2406-4EB6-9348-C9501D07D845}"/>
            </c:ext>
          </c:extLst>
        </c:ser>
        <c:ser>
          <c:idx val="2"/>
          <c:order val="5"/>
          <c:tx>
            <c:strRef>
              <c:f>Table!$S$3</c:f>
              <c:strCache>
                <c:ptCount val="1"/>
                <c:pt idx="0">
                  <c:v>US + SK</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Table!$S$4</c:f>
              <c:numCache>
                <c:formatCode>0.0%</c:formatCode>
                <c:ptCount val="1"/>
                <c:pt idx="0">
                  <c:v>0.27272727272727271</c:v>
                </c:pt>
              </c:numCache>
            </c:numRef>
          </c:val>
          <c:extLst>
            <c:ext xmlns:c16="http://schemas.microsoft.com/office/drawing/2014/chart" uri="{C3380CC4-5D6E-409C-BE32-E72D297353CC}">
              <c16:uniqueId val="{00000005-2406-4EB6-9348-C9501D07D845}"/>
            </c:ext>
          </c:extLst>
        </c:ser>
        <c:ser>
          <c:idx val="6"/>
          <c:order val="6"/>
          <c:tx>
            <c:strRef>
              <c:f>Table!$T$3</c:f>
              <c:strCache>
                <c:ptCount val="1"/>
                <c:pt idx="0">
                  <c:v>Declined/None</c:v>
                </c:pt>
              </c:strCache>
            </c:strRef>
          </c:tx>
          <c:invertIfNegative val="0"/>
          <c:cat>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 </c:v>
                </c:pt>
              </c:strCache>
            </c:strRef>
          </c:cat>
          <c:val>
            <c:numRef>
              <c:f>Table!$T$4</c:f>
              <c:numCache>
                <c:formatCode>0.0%</c:formatCode>
                <c:ptCount val="1"/>
                <c:pt idx="0">
                  <c:v>3.0303030303030304E-2</c:v>
                </c:pt>
              </c:numCache>
            </c:numRef>
          </c:val>
          <c:extLst>
            <c:ext xmlns:c16="http://schemas.microsoft.com/office/drawing/2014/chart" uri="{C3380CC4-5D6E-409C-BE32-E72D297353CC}">
              <c16:uniqueId val="{00000006-2406-4EB6-9348-C9501D07D845}"/>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Table!$N$5</c:f>
              <c:strCache>
                <c:ptCount val="1"/>
                <c:pt idx="0">
                  <c:v>Yes</c:v>
                </c:pt>
              </c:strCache>
            </c:strRef>
          </c:tx>
          <c:spPr>
            <a:solidFill>
              <a:schemeClr val="accent1"/>
            </a:solidFill>
            <a:ln>
              <a:noFill/>
            </a:ln>
            <a:effectLst/>
            <a:sp3d/>
          </c:spPr>
          <c:invertIfNegative val="0"/>
          <c:cat>
            <c:strRef>
              <c:f>(Table!$M$6,Table!$M$8,Table!$M$10,Table!$M$12)</c:f>
              <c:strCache>
                <c:ptCount val="4"/>
                <c:pt idx="0">
                  <c:v>Q3.     Would you suppose that the NKG has been attempting the SKG to be subservient to it?</c:v>
                </c:pt>
                <c:pt idx="1">
                  <c:v>Q4.     Would you suppose that the SKG has been accomodating the NK's demands for subservience?</c:v>
                </c:pt>
                <c:pt idx="2">
                  <c:v>Q5.     Would you believe that SK may be the linchpin of the US alliance structure in the Northeast Asia?</c:v>
                </c:pt>
                <c:pt idx="3">
                  <c:v>Q6.     Would you believe that the security of SK is in the important interest of the US national security?</c:v>
                </c:pt>
              </c:strCache>
            </c:strRef>
          </c:cat>
          <c:val>
            <c:numRef>
              <c:f>(Table!$N$6,Table!$N$8,Table!$N$10,Table!$N$12)</c:f>
              <c:numCache>
                <c:formatCode>0.0%</c:formatCode>
                <c:ptCount val="4"/>
                <c:pt idx="0">
                  <c:v>0.78787878787878785</c:v>
                </c:pt>
                <c:pt idx="1">
                  <c:v>0.54545454545454541</c:v>
                </c:pt>
                <c:pt idx="2">
                  <c:v>0.66666666666666663</c:v>
                </c:pt>
                <c:pt idx="3">
                  <c:v>1</c:v>
                </c:pt>
              </c:numCache>
            </c:numRef>
          </c:val>
          <c:extLst>
            <c:ext xmlns:c16="http://schemas.microsoft.com/office/drawing/2014/chart" uri="{C3380CC4-5D6E-409C-BE32-E72D297353CC}">
              <c16:uniqueId val="{00000000-D43A-49C6-99E8-9576E832C29A}"/>
            </c:ext>
          </c:extLst>
        </c:ser>
        <c:ser>
          <c:idx val="1"/>
          <c:order val="1"/>
          <c:tx>
            <c:strRef>
              <c:f>Table!$O$5</c:f>
              <c:strCache>
                <c:ptCount val="1"/>
                <c:pt idx="0">
                  <c:v>No</c:v>
                </c:pt>
              </c:strCache>
            </c:strRef>
          </c:tx>
          <c:invertIfNegative val="0"/>
          <c:cat>
            <c:strRef>
              <c:f>(Table!$M$6,Table!$M$8,Table!$M$10,Table!$M$12)</c:f>
              <c:strCache>
                <c:ptCount val="4"/>
                <c:pt idx="0">
                  <c:v>Q3.     Would you suppose that the NKG has been attempting the SKG to be subservient to it?</c:v>
                </c:pt>
                <c:pt idx="1">
                  <c:v>Q4.     Would you suppose that the SKG has been accomodating the NK's demands for subservience?</c:v>
                </c:pt>
                <c:pt idx="2">
                  <c:v>Q5.     Would you believe that SK may be the linchpin of the US alliance structure in the Northeast Asia?</c:v>
                </c:pt>
                <c:pt idx="3">
                  <c:v>Q6.     Would you believe that the security of SK is in the important interest of the US national security?</c:v>
                </c:pt>
              </c:strCache>
            </c:strRef>
          </c:cat>
          <c:val>
            <c:numRef>
              <c:f>(Table!$O$6,Table!$O$8,Table!$O$10,Table!$O$12)</c:f>
              <c:numCache>
                <c:formatCode>0.0%</c:formatCode>
                <c:ptCount val="4"/>
                <c:pt idx="0">
                  <c:v>0.15151515151515152</c:v>
                </c:pt>
                <c:pt idx="1">
                  <c:v>0.39393939393939392</c:v>
                </c:pt>
                <c:pt idx="2">
                  <c:v>0.24242424242424243</c:v>
                </c:pt>
                <c:pt idx="3">
                  <c:v>0</c:v>
                </c:pt>
              </c:numCache>
            </c:numRef>
          </c:val>
          <c:extLst>
            <c:ext xmlns:c16="http://schemas.microsoft.com/office/drawing/2014/chart" uri="{C3380CC4-5D6E-409C-BE32-E72D297353CC}">
              <c16:uniqueId val="{00000001-D43A-49C6-99E8-9576E832C29A}"/>
            </c:ext>
          </c:extLst>
        </c:ser>
        <c:ser>
          <c:idx val="2"/>
          <c:order val="2"/>
          <c:tx>
            <c:strRef>
              <c:f>Table!$P$9</c:f>
              <c:strCache>
                <c:ptCount val="1"/>
                <c:pt idx="0">
                  <c:v>Declined/Maybe/Neither</c:v>
                </c:pt>
              </c:strCache>
            </c:strRef>
          </c:tx>
          <c:invertIfNegative val="0"/>
          <c:cat>
            <c:strRef>
              <c:f>(Table!$M$6,Table!$M$8,Table!$M$10,Table!$M$12)</c:f>
              <c:strCache>
                <c:ptCount val="4"/>
                <c:pt idx="0">
                  <c:v>Q3.     Would you suppose that the NKG has been attempting the SKG to be subservient to it?</c:v>
                </c:pt>
                <c:pt idx="1">
                  <c:v>Q4.     Would you suppose that the SKG has been accomodating the NK's demands for subservience?</c:v>
                </c:pt>
                <c:pt idx="2">
                  <c:v>Q5.     Would you believe that SK may be the linchpin of the US alliance structure in the Northeast Asia?</c:v>
                </c:pt>
                <c:pt idx="3">
                  <c:v>Q6.     Would you believe that the security of SK is in the important interest of the US national security?</c:v>
                </c:pt>
              </c:strCache>
            </c:strRef>
          </c:cat>
          <c:val>
            <c:numRef>
              <c:f>(Table!$P$6,Table!$P$8,Table!$P$10,Table!$P$12)</c:f>
              <c:numCache>
                <c:formatCode>0.0%</c:formatCode>
                <c:ptCount val="4"/>
                <c:pt idx="0">
                  <c:v>6.0606060606060608E-2</c:v>
                </c:pt>
                <c:pt idx="1">
                  <c:v>6.0606060606060608E-2</c:v>
                </c:pt>
                <c:pt idx="2">
                  <c:v>9.0909090909090912E-2</c:v>
                </c:pt>
                <c:pt idx="3">
                  <c:v>0</c:v>
                </c:pt>
              </c:numCache>
            </c:numRef>
          </c:val>
          <c:extLst>
            <c:ext xmlns:c16="http://schemas.microsoft.com/office/drawing/2014/chart" uri="{C3380CC4-5D6E-409C-BE32-E72D297353CC}">
              <c16:uniqueId val="{00000002-D43A-49C6-99E8-9576E832C29A}"/>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Table!$N$9</c:f>
              <c:strCache>
                <c:ptCount val="1"/>
                <c:pt idx="0">
                  <c:v>Yes</c:v>
                </c:pt>
              </c:strCache>
            </c:strRef>
          </c:tx>
          <c:invertIfNegative val="0"/>
          <c:cat>
            <c:strRef>
              <c:f>(Table!$M$14,Table!$M$16,Table!$M$20,Table!$M$22)</c:f>
              <c:strCache>
                <c:ptCount val="4"/>
                <c:pt idx="0">
                  <c:v>Q7.     Would you suppose that SK may be the "Western Frontier" of the US national security?</c:v>
                </c:pt>
                <c:pt idx="1">
                  <c:v>Q9.     Would you suppose that building peace and stability be possible in the Korean Peninsula without eliminating NK's nuclear arsenals?</c:v>
                </c:pt>
                <c:pt idx="2">
                  <c:v>Q11.   Would you suppose that there are quite a few indications of a north koreanisation of SK under the incumbent leadership of SK?</c:v>
                </c:pt>
                <c:pt idx="3">
                  <c:v>Q12. Have you ever heard that the SK leadership has asked NK to abandon its "hostile policy" towards SK?</c:v>
                </c:pt>
              </c:strCache>
            </c:strRef>
          </c:cat>
          <c:val>
            <c:numRef>
              <c:f>(Table!$N$14,Table!$N$16,Table!$N$20,Table!$N$22)</c:f>
              <c:numCache>
                <c:formatCode>0.0%</c:formatCode>
                <c:ptCount val="4"/>
                <c:pt idx="0">
                  <c:v>0.84848484848484851</c:v>
                </c:pt>
                <c:pt idx="1">
                  <c:v>0.36363636363636365</c:v>
                </c:pt>
                <c:pt idx="2">
                  <c:v>0.63636363636363635</c:v>
                </c:pt>
                <c:pt idx="3">
                  <c:v>0.12121212121212122</c:v>
                </c:pt>
              </c:numCache>
            </c:numRef>
          </c:val>
          <c:extLst>
            <c:ext xmlns:c16="http://schemas.microsoft.com/office/drawing/2014/chart" uri="{C3380CC4-5D6E-409C-BE32-E72D297353CC}">
              <c16:uniqueId val="{00000000-7CA5-48A0-BA5B-537B2A1A4B86}"/>
            </c:ext>
          </c:extLst>
        </c:ser>
        <c:ser>
          <c:idx val="1"/>
          <c:order val="1"/>
          <c:tx>
            <c:strRef>
              <c:f>Table!$O$9</c:f>
              <c:strCache>
                <c:ptCount val="1"/>
                <c:pt idx="0">
                  <c:v>No</c:v>
                </c:pt>
              </c:strCache>
            </c:strRef>
          </c:tx>
          <c:invertIfNegative val="0"/>
          <c:cat>
            <c:strRef>
              <c:f>(Table!$M$14,Table!$M$16,Table!$M$20,Table!$M$22)</c:f>
              <c:strCache>
                <c:ptCount val="4"/>
                <c:pt idx="0">
                  <c:v>Q7.     Would you suppose that SK may be the "Western Frontier" of the US national security?</c:v>
                </c:pt>
                <c:pt idx="1">
                  <c:v>Q9.     Would you suppose that building peace and stability be possible in the Korean Peninsula without eliminating NK's nuclear arsenals?</c:v>
                </c:pt>
                <c:pt idx="2">
                  <c:v>Q11.   Would you suppose that there are quite a few indications of a north koreanisation of SK under the incumbent leadership of SK?</c:v>
                </c:pt>
                <c:pt idx="3">
                  <c:v>Q12. Have you ever heard that the SK leadership has asked NK to abandon its "hostile policy" towards SK?</c:v>
                </c:pt>
              </c:strCache>
            </c:strRef>
          </c:cat>
          <c:val>
            <c:numRef>
              <c:f>(Table!$O$14,Table!$O$16,Table!$O$20,Table!$O$22)</c:f>
              <c:numCache>
                <c:formatCode>0.0%</c:formatCode>
                <c:ptCount val="4"/>
                <c:pt idx="0">
                  <c:v>0.12121212121212122</c:v>
                </c:pt>
                <c:pt idx="1">
                  <c:v>0.60606060606060608</c:v>
                </c:pt>
                <c:pt idx="2">
                  <c:v>0.30303030303030304</c:v>
                </c:pt>
                <c:pt idx="3">
                  <c:v>0.78787878787878785</c:v>
                </c:pt>
              </c:numCache>
            </c:numRef>
          </c:val>
          <c:extLst>
            <c:ext xmlns:c16="http://schemas.microsoft.com/office/drawing/2014/chart" uri="{C3380CC4-5D6E-409C-BE32-E72D297353CC}">
              <c16:uniqueId val="{00000001-7CA5-48A0-BA5B-537B2A1A4B86}"/>
            </c:ext>
          </c:extLst>
        </c:ser>
        <c:ser>
          <c:idx val="2"/>
          <c:order val="2"/>
          <c:tx>
            <c:strRef>
              <c:f>Table!$P$9</c:f>
              <c:strCache>
                <c:ptCount val="1"/>
                <c:pt idx="0">
                  <c:v>Declined/Maybe/Neither</c:v>
                </c:pt>
              </c:strCache>
            </c:strRef>
          </c:tx>
          <c:invertIfNegative val="0"/>
          <c:cat>
            <c:strRef>
              <c:f>(Table!$M$14,Table!$M$16,Table!$M$20,Table!$M$22)</c:f>
              <c:strCache>
                <c:ptCount val="4"/>
                <c:pt idx="0">
                  <c:v>Q7.     Would you suppose that SK may be the "Western Frontier" of the US national security?</c:v>
                </c:pt>
                <c:pt idx="1">
                  <c:v>Q9.     Would you suppose that building peace and stability be possible in the Korean Peninsula without eliminating NK's nuclear arsenals?</c:v>
                </c:pt>
                <c:pt idx="2">
                  <c:v>Q11.   Would you suppose that there are quite a few indications of a north koreanisation of SK under the incumbent leadership of SK?</c:v>
                </c:pt>
                <c:pt idx="3">
                  <c:v>Q12. Have you ever heard that the SK leadership has asked NK to abandon its "hostile policy" towards SK?</c:v>
                </c:pt>
              </c:strCache>
            </c:strRef>
          </c:cat>
          <c:val>
            <c:numRef>
              <c:f>(Table!$P$14,Table!$P$16,Table!$P$20,Table!$P$22)</c:f>
              <c:numCache>
                <c:formatCode>0.0%</c:formatCode>
                <c:ptCount val="4"/>
                <c:pt idx="0">
                  <c:v>3.0303030303030304E-2</c:v>
                </c:pt>
                <c:pt idx="1">
                  <c:v>3.0303030303030304E-2</c:v>
                </c:pt>
                <c:pt idx="2">
                  <c:v>6.0606060606060608E-2</c:v>
                </c:pt>
                <c:pt idx="3">
                  <c:v>9.0909090909090912E-2</c:v>
                </c:pt>
              </c:numCache>
            </c:numRef>
          </c:val>
          <c:extLst>
            <c:ext xmlns:c16="http://schemas.microsoft.com/office/drawing/2014/chart" uri="{C3380CC4-5D6E-409C-BE32-E72D297353CC}">
              <c16:uniqueId val="{00000002-7CA5-48A0-BA5B-537B2A1A4B86}"/>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1"/>
          <c:order val="0"/>
          <c:tx>
            <c:strRef>
              <c:f>Table!$N$23</c:f>
              <c:strCache>
                <c:ptCount val="1"/>
                <c:pt idx="0">
                  <c:v>Trump Administration</c:v>
                </c:pt>
              </c:strCache>
            </c:strRef>
          </c:tx>
          <c:invertIfNegative val="0"/>
          <c:cat>
            <c:strRef>
              <c:f>Table!$M$24</c:f>
              <c:strCache>
                <c:ptCount val="1"/>
                <c:pt idx="0">
                  <c:v>Q8.    What would you suppose be the weakest link in the "ironclad" US-SK Alliance? Please spell out.</c:v>
                </c:pt>
              </c:strCache>
            </c:strRef>
          </c:cat>
          <c:val>
            <c:numRef>
              <c:f>Table!$N$24</c:f>
              <c:numCache>
                <c:formatCode>0.0%</c:formatCode>
                <c:ptCount val="1"/>
                <c:pt idx="0">
                  <c:v>0.39285714285714285</c:v>
                </c:pt>
              </c:numCache>
            </c:numRef>
          </c:val>
          <c:extLst>
            <c:ext xmlns:c16="http://schemas.microsoft.com/office/drawing/2014/chart" uri="{C3380CC4-5D6E-409C-BE32-E72D297353CC}">
              <c16:uniqueId val="{00000000-D675-49E7-A7F0-2B8C80DF4150}"/>
            </c:ext>
          </c:extLst>
        </c:ser>
        <c:ser>
          <c:idx val="2"/>
          <c:order val="1"/>
          <c:tx>
            <c:strRef>
              <c:f>Table!$O$23</c:f>
              <c:strCache>
                <c:ptCount val="1"/>
                <c:pt idx="0">
                  <c:v>Moon Administration</c:v>
                </c:pt>
              </c:strCache>
            </c:strRef>
          </c:tx>
          <c:spPr>
            <a:solidFill>
              <a:schemeClr val="accent1"/>
            </a:solidFill>
          </c:spPr>
          <c:invertIfNegative val="0"/>
          <c:cat>
            <c:strRef>
              <c:f>Table!$M$24</c:f>
              <c:strCache>
                <c:ptCount val="1"/>
                <c:pt idx="0">
                  <c:v>Q8.    What would you suppose be the weakest link in the "ironclad" US-SK Alliance? Please spell out.</c:v>
                </c:pt>
              </c:strCache>
            </c:strRef>
          </c:cat>
          <c:val>
            <c:numRef>
              <c:f>Table!$O$24</c:f>
              <c:numCache>
                <c:formatCode>0.0%</c:formatCode>
                <c:ptCount val="1"/>
                <c:pt idx="0">
                  <c:v>0.42857142857142855</c:v>
                </c:pt>
              </c:numCache>
            </c:numRef>
          </c:val>
          <c:extLst>
            <c:ext xmlns:c16="http://schemas.microsoft.com/office/drawing/2014/chart" uri="{C3380CC4-5D6E-409C-BE32-E72D297353CC}">
              <c16:uniqueId val="{00000001-D675-49E7-A7F0-2B8C80DF4150}"/>
            </c:ext>
          </c:extLst>
        </c:ser>
        <c:ser>
          <c:idx val="6"/>
          <c:order val="2"/>
          <c:tx>
            <c:strRef>
              <c:f>Table!$P$23</c:f>
              <c:strCache>
                <c:ptCount val="1"/>
                <c:pt idx="0">
                  <c:v>Pro CCP Elements in SK</c:v>
                </c:pt>
              </c:strCache>
            </c:strRef>
          </c:tx>
          <c:spPr>
            <a:solidFill>
              <a:schemeClr val="accent6"/>
            </a:solidFill>
          </c:spPr>
          <c:invertIfNegative val="0"/>
          <c:cat>
            <c:strRef>
              <c:f>Table!$M$24</c:f>
              <c:strCache>
                <c:ptCount val="1"/>
                <c:pt idx="0">
                  <c:v>Q8.    What would you suppose be the weakest link in the "ironclad" US-SK Alliance? Please spell out.</c:v>
                </c:pt>
              </c:strCache>
            </c:strRef>
          </c:cat>
          <c:val>
            <c:numRef>
              <c:f>Table!$P$24</c:f>
              <c:numCache>
                <c:formatCode>0.0%</c:formatCode>
                <c:ptCount val="1"/>
                <c:pt idx="0">
                  <c:v>0.17857142857142858</c:v>
                </c:pt>
              </c:numCache>
            </c:numRef>
          </c:val>
          <c:extLst>
            <c:ext xmlns:c16="http://schemas.microsoft.com/office/drawing/2014/chart" uri="{C3380CC4-5D6E-409C-BE32-E72D297353CC}">
              <c16:uniqueId val="{00000002-D675-49E7-A7F0-2B8C80DF4150}"/>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5"/>
          <c:order val="0"/>
          <c:tx>
            <c:strRef>
              <c:f>Table!$N$17</c:f>
              <c:strCache>
                <c:ptCount val="1"/>
                <c:pt idx="0">
                  <c:v>Very High</c:v>
                </c:pt>
              </c:strCache>
            </c:strRef>
          </c:tx>
          <c:invertIfNegative val="0"/>
          <c:cat>
            <c:strRef>
              <c:f>Table!$M$18</c:f>
              <c:strCache>
                <c:ptCount val="1"/>
                <c:pt idx="0">
                  <c:v>Q10.     How would you rate the value of preserving SK in the US national security in contingency case in the Korean Peninsula?</c:v>
                </c:pt>
              </c:strCache>
            </c:strRef>
          </c:cat>
          <c:val>
            <c:numRef>
              <c:f>Table!$N$18</c:f>
              <c:numCache>
                <c:formatCode>0.0%</c:formatCode>
                <c:ptCount val="1"/>
                <c:pt idx="0">
                  <c:v>0.87878787878787878</c:v>
                </c:pt>
              </c:numCache>
            </c:numRef>
          </c:val>
          <c:extLst>
            <c:ext xmlns:c16="http://schemas.microsoft.com/office/drawing/2014/chart" uri="{C3380CC4-5D6E-409C-BE32-E72D297353CC}">
              <c16:uniqueId val="{00000000-29FE-4F85-B626-A05850D4D479}"/>
            </c:ext>
          </c:extLst>
        </c:ser>
        <c:ser>
          <c:idx val="0"/>
          <c:order val="1"/>
          <c:tx>
            <c:strRef>
              <c:f>Table!$O$17</c:f>
              <c:strCache>
                <c:ptCount val="1"/>
                <c:pt idx="0">
                  <c:v>High</c:v>
                </c:pt>
              </c:strCache>
            </c:strRef>
          </c:tx>
          <c:invertIfNegative val="0"/>
          <c:cat>
            <c:strRef>
              <c:f>Table!$M$18</c:f>
              <c:strCache>
                <c:ptCount val="1"/>
                <c:pt idx="0">
                  <c:v>Q10.     How would you rate the value of preserving SK in the US national security in contingency case in the Korean Peninsula?</c:v>
                </c:pt>
              </c:strCache>
            </c:strRef>
          </c:cat>
          <c:val>
            <c:numRef>
              <c:f>Table!$O$18</c:f>
              <c:numCache>
                <c:formatCode>0.0%</c:formatCode>
                <c:ptCount val="1"/>
                <c:pt idx="0">
                  <c:v>6.0606060606060608E-2</c:v>
                </c:pt>
              </c:numCache>
            </c:numRef>
          </c:val>
          <c:extLst>
            <c:ext xmlns:c16="http://schemas.microsoft.com/office/drawing/2014/chart" uri="{C3380CC4-5D6E-409C-BE32-E72D297353CC}">
              <c16:uniqueId val="{00000001-29FE-4F85-B626-A05850D4D479}"/>
            </c:ext>
          </c:extLst>
        </c:ser>
        <c:ser>
          <c:idx val="1"/>
          <c:order val="2"/>
          <c:tx>
            <c:strRef>
              <c:f>Table!$P$17</c:f>
              <c:strCache>
                <c:ptCount val="1"/>
                <c:pt idx="0">
                  <c:v>Somewhat High</c:v>
                </c:pt>
              </c:strCache>
            </c:strRef>
          </c:tx>
          <c:invertIfNegative val="0"/>
          <c:cat>
            <c:strRef>
              <c:f>Table!$M$18</c:f>
              <c:strCache>
                <c:ptCount val="1"/>
                <c:pt idx="0">
                  <c:v>Q10.     How would you rate the value of preserving SK in the US national security in contingency case in the Korean Peninsula?</c:v>
                </c:pt>
              </c:strCache>
            </c:strRef>
          </c:cat>
          <c:val>
            <c:numRef>
              <c:f>Table!$P$18</c:f>
              <c:numCache>
                <c:formatCode>0.0%</c:formatCode>
                <c:ptCount val="1"/>
                <c:pt idx="0">
                  <c:v>6.0606060606060608E-2</c:v>
                </c:pt>
              </c:numCache>
            </c:numRef>
          </c:val>
          <c:extLst>
            <c:ext xmlns:c16="http://schemas.microsoft.com/office/drawing/2014/chart" uri="{C3380CC4-5D6E-409C-BE32-E72D297353CC}">
              <c16:uniqueId val="{00000002-29FE-4F85-B626-A05850D4D479}"/>
            </c:ext>
          </c:extLst>
        </c:ser>
        <c:ser>
          <c:idx val="2"/>
          <c:order val="3"/>
          <c:tx>
            <c:strRef>
              <c:f>Table!$Q$17</c:f>
              <c:strCache>
                <c:ptCount val="1"/>
                <c:pt idx="0">
                  <c:v>Low</c:v>
                </c:pt>
              </c:strCache>
            </c:strRef>
          </c:tx>
          <c:invertIfNegative val="0"/>
          <c:cat>
            <c:strRef>
              <c:f>Table!$M$18</c:f>
              <c:strCache>
                <c:ptCount val="1"/>
                <c:pt idx="0">
                  <c:v>Q10.     How would you rate the value of preserving SK in the US national security in contingency case in the Korean Peninsula?</c:v>
                </c:pt>
              </c:strCache>
            </c:strRef>
          </c:cat>
          <c:val>
            <c:numRef>
              <c:f>Table!$Q$18</c:f>
              <c:numCache>
                <c:formatCode>0.0%</c:formatCode>
                <c:ptCount val="1"/>
                <c:pt idx="0">
                  <c:v>0</c:v>
                </c:pt>
              </c:numCache>
            </c:numRef>
          </c:val>
          <c:extLst>
            <c:ext xmlns:c16="http://schemas.microsoft.com/office/drawing/2014/chart" uri="{C3380CC4-5D6E-409C-BE32-E72D297353CC}">
              <c16:uniqueId val="{00000003-29FE-4F85-B626-A05850D4D479}"/>
            </c:ext>
          </c:extLst>
        </c:ser>
        <c:ser>
          <c:idx val="6"/>
          <c:order val="4"/>
          <c:tx>
            <c:strRef>
              <c:f>Table!$R$17</c:f>
              <c:strCache>
                <c:ptCount val="1"/>
                <c:pt idx="0">
                  <c:v>No Value</c:v>
                </c:pt>
              </c:strCache>
            </c:strRef>
          </c:tx>
          <c:invertIfNegative val="0"/>
          <c:cat>
            <c:strRef>
              <c:f>Table!$M$18</c:f>
              <c:strCache>
                <c:ptCount val="1"/>
                <c:pt idx="0">
                  <c:v>Q10.     How would you rate the value of preserving SK in the US national security in contingency case in the Korean Peninsula?</c:v>
                </c:pt>
              </c:strCache>
            </c:strRef>
          </c:cat>
          <c:val>
            <c:numRef>
              <c:f>Table!$R$18</c:f>
              <c:numCache>
                <c:formatCode>0.0%</c:formatCode>
                <c:ptCount val="1"/>
                <c:pt idx="0">
                  <c:v>0</c:v>
                </c:pt>
              </c:numCache>
            </c:numRef>
          </c:val>
          <c:extLst>
            <c:ext xmlns:c16="http://schemas.microsoft.com/office/drawing/2014/chart" uri="{C3380CC4-5D6E-409C-BE32-E72D297353CC}">
              <c16:uniqueId val="{00000004-29FE-4F85-B626-A05850D4D479}"/>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c:f>
              <c:strCache>
                <c:ptCount val="1"/>
                <c:pt idx="0">
                  <c:v>Q1.     Who would you suppose would protect citizen's life and property in SK in case of contingency in the Korean Peninsula?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8490-4313-9C0D-CBCF7EEF5D3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8490-4313-9C0D-CBCF7EEF5D3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8490-4313-9C0D-CBCF7EEF5D39}"/>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8490-4313-9C0D-CBCF7EEF5D39}"/>
              </c:ext>
            </c:extLst>
          </c:dPt>
          <c:dPt>
            <c:idx val="4"/>
            <c:bubble3D val="0"/>
            <c:spPr>
              <a:solidFill>
                <a:schemeClr val="accent6"/>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8490-4313-9C0D-CBCF7EEF5D3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Table!$N$1:$R$1</c:f>
              <c:strCache>
                <c:ptCount val="5"/>
                <c:pt idx="0">
                  <c:v>President Moon of SK</c:v>
                </c:pt>
                <c:pt idx="1">
                  <c:v>Chairman Kim of NK</c:v>
                </c:pt>
                <c:pt idx="2">
                  <c:v>US Military</c:v>
                </c:pt>
                <c:pt idx="3">
                  <c:v>US + SK</c:v>
                </c:pt>
                <c:pt idx="4">
                  <c:v>Declined/Maybe/Neither</c:v>
                </c:pt>
              </c:strCache>
            </c:strRef>
          </c:cat>
          <c:val>
            <c:numRef>
              <c:f>Table!$N$2:$R$2</c:f>
              <c:numCache>
                <c:formatCode>0.0%</c:formatCode>
                <c:ptCount val="5"/>
                <c:pt idx="0">
                  <c:v>0.24242424242424243</c:v>
                </c:pt>
                <c:pt idx="1">
                  <c:v>0</c:v>
                </c:pt>
                <c:pt idx="2">
                  <c:v>0.51515151515151514</c:v>
                </c:pt>
                <c:pt idx="3">
                  <c:v>0.21212121212121213</c:v>
                </c:pt>
                <c:pt idx="4">
                  <c:v>3.0303030303030304E-2</c:v>
                </c:pt>
              </c:numCache>
            </c:numRef>
          </c:val>
          <c:extLst>
            <c:ext xmlns:c16="http://schemas.microsoft.com/office/drawing/2014/chart" uri="{C3380CC4-5D6E-409C-BE32-E72D297353CC}">
              <c16:uniqueId val="{0000000A-8490-4313-9C0D-CBCF7EEF5D39}"/>
            </c:ext>
          </c:extLst>
        </c:ser>
        <c:dLbls>
          <c:dLblPos val="outEnd"/>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3.6472953411546001E-2"/>
          <c:y val="0.75528617268933118"/>
          <c:w val="0.91788967191371862"/>
          <c:h val="0.2180784798976531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Table!$M$4</c:f>
              <c:strCache>
                <c:ptCount val="1"/>
                <c:pt idx="0">
                  <c:v>Q2.     The NK leadership has reportedly insulted the SK leadership and even threatened it and yet no one and no group from the ruling camp has, to date, come out denouncing the NK leadership in support of the SK leadership. In this context, who would you</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4313-4C13-83DC-5BDCF74911AE}"/>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4313-4C13-83DC-5BDCF74911A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4313-4C13-83DC-5BDCF74911AE}"/>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4313-4C13-83DC-5BDCF74911AE}"/>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4313-4C13-83DC-5BDCF74911AE}"/>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B-4313-4C13-83DC-5BDCF74911AE}"/>
              </c:ext>
            </c:extLst>
          </c:dPt>
          <c:dPt>
            <c:idx val="6"/>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D-4313-4C13-83DC-5BDCF74911A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Table!$N$3:$T$3</c:f>
              <c:strCache>
                <c:ptCount val="7"/>
                <c:pt idx="0">
                  <c:v>SK Leadership</c:v>
                </c:pt>
                <c:pt idx="1">
                  <c:v>NK Leadership</c:v>
                </c:pt>
                <c:pt idx="2">
                  <c:v>US Leadership</c:v>
                </c:pt>
                <c:pt idx="3">
                  <c:v>Chinese Leadership</c:v>
                </c:pt>
                <c:pt idx="4">
                  <c:v>Japanese Leadership</c:v>
                </c:pt>
                <c:pt idx="5">
                  <c:v>US + SK</c:v>
                </c:pt>
                <c:pt idx="6">
                  <c:v>Declined/None</c:v>
                </c:pt>
              </c:strCache>
            </c:strRef>
          </c:cat>
          <c:val>
            <c:numRef>
              <c:f>Table!$N$4:$T$4</c:f>
              <c:numCache>
                <c:formatCode>0.0%</c:formatCode>
                <c:ptCount val="7"/>
                <c:pt idx="0">
                  <c:v>0.27272727272727271</c:v>
                </c:pt>
                <c:pt idx="1">
                  <c:v>0</c:v>
                </c:pt>
                <c:pt idx="2">
                  <c:v>0.42424242424242425</c:v>
                </c:pt>
                <c:pt idx="3">
                  <c:v>0</c:v>
                </c:pt>
                <c:pt idx="4">
                  <c:v>0</c:v>
                </c:pt>
                <c:pt idx="5">
                  <c:v>0.27272727272727271</c:v>
                </c:pt>
                <c:pt idx="6">
                  <c:v>3.0303030303030304E-2</c:v>
                </c:pt>
              </c:numCache>
            </c:numRef>
          </c:val>
          <c:extLst>
            <c:ext xmlns:c16="http://schemas.microsoft.com/office/drawing/2014/chart" uri="{C3380CC4-5D6E-409C-BE32-E72D297353CC}">
              <c16:uniqueId val="{0000000E-4313-4C13-83DC-5BDCF74911AE}"/>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ltLang="ko-KR" dirty="0"/>
              <a:t>Q3.     Would you suppose that the NKG has been attempting the SKG to be subservient to it? </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Table!$M$6</c:f>
              <c:strCache>
                <c:ptCount val="1"/>
                <c:pt idx="0">
                  <c:v>Q3.     Would you suppose that the NKG has been attempting the SKG to be subservient to it? leaders. If that is the case, would you support the SKG's move?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94E3-48CD-8A01-0287DC9847C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94E3-48CD-8A01-0287DC9847C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94E3-48CD-8A01-0287DC9847C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Table!$N$6:$P$6</c:f>
              <c:numCache>
                <c:formatCode>0.0%</c:formatCode>
                <c:ptCount val="3"/>
                <c:pt idx="0">
                  <c:v>0.78787878787878785</c:v>
                </c:pt>
                <c:pt idx="1">
                  <c:v>0.15151515151515152</c:v>
                </c:pt>
                <c:pt idx="2">
                  <c:v>6.0606060606060608E-2</c:v>
                </c:pt>
              </c:numCache>
            </c:numRef>
          </c:val>
          <c:extLst>
            <c:ext xmlns:c16="http://schemas.microsoft.com/office/drawing/2014/chart" uri="{C3380CC4-5D6E-409C-BE32-E72D297353CC}">
              <c16:uniqueId val="{00000006-94E3-48CD-8A01-0287DC9847C1}"/>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2.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3.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4.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5.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6.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4520-1B3D-4E03-ABA7-ADDCC8CCDDD0}"/>
              </a:ext>
            </a:extLst>
          </p:cNvPr>
          <p:cNvSpPr>
            <a:spLocks noGrp="1"/>
          </p:cNvSpPr>
          <p:nvPr>
            <p:ph type="ctrTitle"/>
          </p:nvPr>
        </p:nvSpPr>
        <p:spPr>
          <a:xfrm>
            <a:off x="1524000" y="1122363"/>
            <a:ext cx="9144000" cy="2387600"/>
          </a:xfrm>
        </p:spPr>
        <p:txBody>
          <a:bodyPr anchor="b"/>
          <a:lstStyle>
            <a:lvl1pPr algn="ctr">
              <a:defRPr sz="6000"/>
            </a:lvl1pPr>
          </a:lstStyle>
          <a:p>
            <a:r>
              <a:rPr lang="en-US" altLang="ko-KR"/>
              <a:t>Click to edit Master title style</a:t>
            </a:r>
            <a:endParaRPr lang="ko-KR" altLang="en-US"/>
          </a:p>
        </p:txBody>
      </p:sp>
      <p:sp>
        <p:nvSpPr>
          <p:cNvPr id="3" name="Subtitle 2">
            <a:extLst>
              <a:ext uri="{FF2B5EF4-FFF2-40B4-BE49-F238E27FC236}">
                <a16:creationId xmlns:a16="http://schemas.microsoft.com/office/drawing/2014/main" id="{1336F595-E992-4835-B827-E5E77F9AE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a:t>Click to edit Master subtitle style</a:t>
            </a:r>
            <a:endParaRPr lang="ko-KR" altLang="en-US"/>
          </a:p>
        </p:txBody>
      </p:sp>
      <p:sp>
        <p:nvSpPr>
          <p:cNvPr id="4" name="Date Placeholder 3">
            <a:extLst>
              <a:ext uri="{FF2B5EF4-FFF2-40B4-BE49-F238E27FC236}">
                <a16:creationId xmlns:a16="http://schemas.microsoft.com/office/drawing/2014/main" id="{CD813397-CB3B-4A54-962E-976FC00923BD}"/>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5" name="Footer Placeholder 4">
            <a:extLst>
              <a:ext uri="{FF2B5EF4-FFF2-40B4-BE49-F238E27FC236}">
                <a16:creationId xmlns:a16="http://schemas.microsoft.com/office/drawing/2014/main" id="{A73DBB8B-8132-43C1-A168-2B21E6E7C272}"/>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A452805A-D811-43D1-9B74-8994B2F3B336}"/>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68733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38F1-5746-4078-B077-C51ABD793105}"/>
              </a:ext>
            </a:extLst>
          </p:cNvPr>
          <p:cNvSpPr>
            <a:spLocks noGrp="1"/>
          </p:cNvSpPr>
          <p:nvPr>
            <p:ph type="title"/>
          </p:nvPr>
        </p:nvSpPr>
        <p:spPr/>
        <p:txBody>
          <a:bodyPr/>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B6EC4A0B-1C5F-401D-9AFF-CE02B5E3C7C6}"/>
              </a:ext>
            </a:extLst>
          </p:cNvPr>
          <p:cNvSpPr>
            <a:spLocks noGrp="1"/>
          </p:cNvSpPr>
          <p:nvPr>
            <p:ph type="body" orient="vert" idx="1"/>
          </p:nvPr>
        </p:nvSpPr>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64A7D5EE-2DEA-4DDB-AF26-9CCC31112629}"/>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5" name="Footer Placeholder 4">
            <a:extLst>
              <a:ext uri="{FF2B5EF4-FFF2-40B4-BE49-F238E27FC236}">
                <a16:creationId xmlns:a16="http://schemas.microsoft.com/office/drawing/2014/main" id="{3F0CD3B7-BC32-416F-9577-18A4BFA6AC88}"/>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733D2C21-F3B5-4917-B336-FD142F3ED9E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82744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EBA-996E-414C-9036-040489BB3F9D}"/>
              </a:ext>
            </a:extLst>
          </p:cNvPr>
          <p:cNvSpPr>
            <a:spLocks noGrp="1"/>
          </p:cNvSpPr>
          <p:nvPr>
            <p:ph type="title" orient="vert"/>
          </p:nvPr>
        </p:nvSpPr>
        <p:spPr>
          <a:xfrm>
            <a:off x="8724900" y="365125"/>
            <a:ext cx="2628900" cy="5811838"/>
          </a:xfrm>
        </p:spPr>
        <p:txBody>
          <a:bodyPr vert="eaVert"/>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C0FB8B6D-5C87-4194-9B59-D113DE1EF992}"/>
              </a:ext>
            </a:extLst>
          </p:cNvPr>
          <p:cNvSpPr>
            <a:spLocks noGrp="1"/>
          </p:cNvSpPr>
          <p:nvPr>
            <p:ph type="body" orient="vert" idx="1"/>
          </p:nvPr>
        </p:nvSpPr>
        <p:spPr>
          <a:xfrm>
            <a:off x="838200" y="365125"/>
            <a:ext cx="7734300" cy="5811838"/>
          </a:xfrm>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BF9CA100-791A-40F5-90C9-C90E4DAE1F4B}"/>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5" name="Footer Placeholder 4">
            <a:extLst>
              <a:ext uri="{FF2B5EF4-FFF2-40B4-BE49-F238E27FC236}">
                <a16:creationId xmlns:a16="http://schemas.microsoft.com/office/drawing/2014/main" id="{7ACB42DF-A7A4-4318-ADE0-27661BCCF74D}"/>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D3412C4-D887-40EE-B6AD-E3CB9FA21D09}"/>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38626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7E23-4B1A-4EA1-9845-5D77B6DAC747}"/>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563CA1C-F4D7-412B-A347-13C84DED6011}"/>
              </a:ext>
            </a:extLst>
          </p:cNvPr>
          <p:cNvSpPr>
            <a:spLocks noGrp="1"/>
          </p:cNvSpPr>
          <p:nvPr>
            <p:ph idx="1"/>
          </p:nvPr>
        </p:nvSpPr>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DAD9ED9A-C2FB-4683-ADCC-E6FAE6B31615}"/>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5" name="Footer Placeholder 4">
            <a:extLst>
              <a:ext uri="{FF2B5EF4-FFF2-40B4-BE49-F238E27FC236}">
                <a16:creationId xmlns:a16="http://schemas.microsoft.com/office/drawing/2014/main" id="{5B177BD1-B047-4B3B-865F-C8FAB6DCF770}"/>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FB7CF07C-DFC5-4F72-9809-9C4CF145A54A}"/>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8630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ACF-413F-4BF6-BD30-95B870926ED6}"/>
              </a:ext>
            </a:extLst>
          </p:cNvPr>
          <p:cNvSpPr>
            <a:spLocks noGrp="1"/>
          </p:cNvSpPr>
          <p:nvPr>
            <p:ph type="title"/>
          </p:nvPr>
        </p:nvSpPr>
        <p:spPr>
          <a:xfrm>
            <a:off x="831850" y="1709738"/>
            <a:ext cx="10515600" cy="2852737"/>
          </a:xfrm>
        </p:spPr>
        <p:txBody>
          <a:bodyPr anchor="b"/>
          <a:lstStyle>
            <a:lvl1pPr>
              <a:defRPr sz="6000"/>
            </a:lvl1p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5318723A-BDF5-425E-9D72-80AA735AA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a:t>Edit Master text styles</a:t>
            </a:r>
          </a:p>
        </p:txBody>
      </p:sp>
      <p:sp>
        <p:nvSpPr>
          <p:cNvPr id="4" name="Date Placeholder 3">
            <a:extLst>
              <a:ext uri="{FF2B5EF4-FFF2-40B4-BE49-F238E27FC236}">
                <a16:creationId xmlns:a16="http://schemas.microsoft.com/office/drawing/2014/main" id="{C04ABC0A-E909-4044-BA58-22B2CEB68CCA}"/>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5" name="Footer Placeholder 4">
            <a:extLst>
              <a:ext uri="{FF2B5EF4-FFF2-40B4-BE49-F238E27FC236}">
                <a16:creationId xmlns:a16="http://schemas.microsoft.com/office/drawing/2014/main" id="{821928FC-8D2A-4284-994C-552104B3F2B9}"/>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818AADA-3AEB-4415-B542-27C16182144D}"/>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40843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A564-4800-4E05-B172-CE955AE7A3ED}"/>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35FE259D-132C-4448-A377-6619329A9F9C}"/>
              </a:ext>
            </a:extLst>
          </p:cNvPr>
          <p:cNvSpPr>
            <a:spLocks noGrp="1"/>
          </p:cNvSpPr>
          <p:nvPr>
            <p:ph sz="half" idx="1"/>
          </p:nvPr>
        </p:nvSpPr>
        <p:spPr>
          <a:xfrm>
            <a:off x="838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a:extLst>
              <a:ext uri="{FF2B5EF4-FFF2-40B4-BE49-F238E27FC236}">
                <a16:creationId xmlns:a16="http://schemas.microsoft.com/office/drawing/2014/main" id="{2DD53CD3-855D-4D5A-A5C6-F00E14D89113}"/>
              </a:ext>
            </a:extLst>
          </p:cNvPr>
          <p:cNvSpPr>
            <a:spLocks noGrp="1"/>
          </p:cNvSpPr>
          <p:nvPr>
            <p:ph sz="half" idx="2"/>
          </p:nvPr>
        </p:nvSpPr>
        <p:spPr>
          <a:xfrm>
            <a:off x="6172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a:extLst>
              <a:ext uri="{FF2B5EF4-FFF2-40B4-BE49-F238E27FC236}">
                <a16:creationId xmlns:a16="http://schemas.microsoft.com/office/drawing/2014/main" id="{29E159EB-AC35-42BC-AEF4-452C91A05060}"/>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6" name="Footer Placeholder 5">
            <a:extLst>
              <a:ext uri="{FF2B5EF4-FFF2-40B4-BE49-F238E27FC236}">
                <a16:creationId xmlns:a16="http://schemas.microsoft.com/office/drawing/2014/main" id="{2426C439-9F3F-4389-9A71-6B2A4FAB7DB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71A6F9B9-5272-4F05-B30F-D59813579A03}"/>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5741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952-1CC8-4FB3-992C-D431D823B020}"/>
              </a:ext>
            </a:extLst>
          </p:cNvPr>
          <p:cNvSpPr>
            <a:spLocks noGrp="1"/>
          </p:cNvSpPr>
          <p:nvPr>
            <p:ph type="title"/>
          </p:nvPr>
        </p:nvSpPr>
        <p:spPr>
          <a:xfrm>
            <a:off x="839788" y="365125"/>
            <a:ext cx="10515600" cy="1325563"/>
          </a:xfrm>
        </p:spPr>
        <p:txBody>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6C531E88-4CAA-49EE-B6B5-4D5B07BA0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4" name="Content Placeholder 3">
            <a:extLst>
              <a:ext uri="{FF2B5EF4-FFF2-40B4-BE49-F238E27FC236}">
                <a16:creationId xmlns:a16="http://schemas.microsoft.com/office/drawing/2014/main" id="{1D38FAFC-9D36-45FC-BC65-1BB3EB92A0FE}"/>
              </a:ext>
            </a:extLst>
          </p:cNvPr>
          <p:cNvSpPr>
            <a:spLocks noGrp="1"/>
          </p:cNvSpPr>
          <p:nvPr>
            <p:ph sz="half" idx="2"/>
          </p:nvPr>
        </p:nvSpPr>
        <p:spPr>
          <a:xfrm>
            <a:off x="839788" y="2505075"/>
            <a:ext cx="5157787"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a:extLst>
              <a:ext uri="{FF2B5EF4-FFF2-40B4-BE49-F238E27FC236}">
                <a16:creationId xmlns:a16="http://schemas.microsoft.com/office/drawing/2014/main" id="{8888F3EF-E4D3-4561-86F3-139AF53FB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6" name="Content Placeholder 5">
            <a:extLst>
              <a:ext uri="{FF2B5EF4-FFF2-40B4-BE49-F238E27FC236}">
                <a16:creationId xmlns:a16="http://schemas.microsoft.com/office/drawing/2014/main" id="{849C0104-E321-4C27-946C-D158EA5BA88F}"/>
              </a:ext>
            </a:extLst>
          </p:cNvPr>
          <p:cNvSpPr>
            <a:spLocks noGrp="1"/>
          </p:cNvSpPr>
          <p:nvPr>
            <p:ph sz="quarter" idx="4"/>
          </p:nvPr>
        </p:nvSpPr>
        <p:spPr>
          <a:xfrm>
            <a:off x="6172200" y="2505075"/>
            <a:ext cx="5183188"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a:extLst>
              <a:ext uri="{FF2B5EF4-FFF2-40B4-BE49-F238E27FC236}">
                <a16:creationId xmlns:a16="http://schemas.microsoft.com/office/drawing/2014/main" id="{C7427287-497B-4B40-BF28-B41E079FDD28}"/>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8" name="Footer Placeholder 7">
            <a:extLst>
              <a:ext uri="{FF2B5EF4-FFF2-40B4-BE49-F238E27FC236}">
                <a16:creationId xmlns:a16="http://schemas.microsoft.com/office/drawing/2014/main" id="{DED20F2D-7238-4667-80A1-2A9CC9F43217}"/>
              </a:ext>
            </a:extLst>
          </p:cNvPr>
          <p:cNvSpPr>
            <a:spLocks noGrp="1"/>
          </p:cNvSpPr>
          <p:nvPr>
            <p:ph type="ftr" sz="quarter" idx="11"/>
          </p:nvPr>
        </p:nvSpPr>
        <p:spPr/>
        <p:txBody>
          <a:bodyPr/>
          <a:lstStyle/>
          <a:p>
            <a:endParaRPr lang="ko-KR" altLang="en-US"/>
          </a:p>
        </p:txBody>
      </p:sp>
      <p:sp>
        <p:nvSpPr>
          <p:cNvPr id="9" name="Slide Number Placeholder 8">
            <a:extLst>
              <a:ext uri="{FF2B5EF4-FFF2-40B4-BE49-F238E27FC236}">
                <a16:creationId xmlns:a16="http://schemas.microsoft.com/office/drawing/2014/main" id="{99AA3486-17C6-4E87-993A-03138DBE9D87}"/>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40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2A8C-15B7-45C4-910A-059221CAEAA6}"/>
              </a:ext>
            </a:extLst>
          </p:cNvPr>
          <p:cNvSpPr>
            <a:spLocks noGrp="1"/>
          </p:cNvSpPr>
          <p:nvPr>
            <p:ph type="title"/>
          </p:nvPr>
        </p:nvSpPr>
        <p:spPr/>
        <p:txBody>
          <a:bodyPr/>
          <a:lstStyle/>
          <a:p>
            <a:r>
              <a:rPr lang="en-US" altLang="ko-KR"/>
              <a:t>Click to edit Master title style</a:t>
            </a:r>
            <a:endParaRPr lang="ko-KR" altLang="en-US"/>
          </a:p>
        </p:txBody>
      </p:sp>
      <p:sp>
        <p:nvSpPr>
          <p:cNvPr id="3" name="Date Placeholder 2">
            <a:extLst>
              <a:ext uri="{FF2B5EF4-FFF2-40B4-BE49-F238E27FC236}">
                <a16:creationId xmlns:a16="http://schemas.microsoft.com/office/drawing/2014/main" id="{EDAF70E6-280F-4C2A-824C-65117B11BC7F}"/>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4" name="Footer Placeholder 3">
            <a:extLst>
              <a:ext uri="{FF2B5EF4-FFF2-40B4-BE49-F238E27FC236}">
                <a16:creationId xmlns:a16="http://schemas.microsoft.com/office/drawing/2014/main" id="{670950B8-A11D-4D25-A9F3-24F79F13D74E}"/>
              </a:ext>
            </a:extLst>
          </p:cNvPr>
          <p:cNvSpPr>
            <a:spLocks noGrp="1"/>
          </p:cNvSpPr>
          <p:nvPr>
            <p:ph type="ftr" sz="quarter" idx="11"/>
          </p:nvPr>
        </p:nvSpPr>
        <p:spPr/>
        <p:txBody>
          <a:bodyPr/>
          <a:lstStyle/>
          <a:p>
            <a:endParaRPr lang="ko-KR" altLang="en-US"/>
          </a:p>
        </p:txBody>
      </p:sp>
      <p:sp>
        <p:nvSpPr>
          <p:cNvPr id="5" name="Slide Number Placeholder 4">
            <a:extLst>
              <a:ext uri="{FF2B5EF4-FFF2-40B4-BE49-F238E27FC236}">
                <a16:creationId xmlns:a16="http://schemas.microsoft.com/office/drawing/2014/main" id="{1C783025-9229-4DE3-A4C8-6C6E8695DCC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01129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9A4ED-4C2D-4AD4-BD68-37A8EC58D663}"/>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3" name="Footer Placeholder 2">
            <a:extLst>
              <a:ext uri="{FF2B5EF4-FFF2-40B4-BE49-F238E27FC236}">
                <a16:creationId xmlns:a16="http://schemas.microsoft.com/office/drawing/2014/main" id="{ECBCCF1C-76BD-4F89-98F8-0516A7753184}"/>
              </a:ext>
            </a:extLst>
          </p:cNvPr>
          <p:cNvSpPr>
            <a:spLocks noGrp="1"/>
          </p:cNvSpPr>
          <p:nvPr>
            <p:ph type="ftr" sz="quarter" idx="11"/>
          </p:nvPr>
        </p:nvSpPr>
        <p:spPr/>
        <p:txBody>
          <a:bodyPr/>
          <a:lstStyle/>
          <a:p>
            <a:endParaRPr lang="ko-KR" altLang="en-US"/>
          </a:p>
        </p:txBody>
      </p:sp>
      <p:sp>
        <p:nvSpPr>
          <p:cNvPr id="4" name="Slide Number Placeholder 3">
            <a:extLst>
              <a:ext uri="{FF2B5EF4-FFF2-40B4-BE49-F238E27FC236}">
                <a16:creationId xmlns:a16="http://schemas.microsoft.com/office/drawing/2014/main" id="{1A3432DB-63FF-40CA-930A-7AE3BE4BC9F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086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4876-A8F2-498B-A265-188C6757C399}"/>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3BCE0BC-2E20-4B4C-BD0E-C033D32A5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a:extLst>
              <a:ext uri="{FF2B5EF4-FFF2-40B4-BE49-F238E27FC236}">
                <a16:creationId xmlns:a16="http://schemas.microsoft.com/office/drawing/2014/main" id="{9DCF70AE-CCEC-412B-B69C-52CE93B92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8D7E03BF-7F59-4CA9-AC56-2308299A2282}"/>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6" name="Footer Placeholder 5">
            <a:extLst>
              <a:ext uri="{FF2B5EF4-FFF2-40B4-BE49-F238E27FC236}">
                <a16:creationId xmlns:a16="http://schemas.microsoft.com/office/drawing/2014/main" id="{CB6570C8-E79B-475A-A227-E130A8652C5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844A3E57-1317-4B5C-BA5A-FFD2EA4E772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3485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658E-26FF-48E1-A8EC-A079A5E24780}"/>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Picture Placeholder 2">
            <a:extLst>
              <a:ext uri="{FF2B5EF4-FFF2-40B4-BE49-F238E27FC236}">
                <a16:creationId xmlns:a16="http://schemas.microsoft.com/office/drawing/2014/main" id="{B99D7106-7712-4557-96EF-3095D355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a:extLst>
              <a:ext uri="{FF2B5EF4-FFF2-40B4-BE49-F238E27FC236}">
                <a16:creationId xmlns:a16="http://schemas.microsoft.com/office/drawing/2014/main" id="{837EB53D-EFF1-4E9D-9D10-9FEA3B6A7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FF4D2786-D3D9-42AD-80A5-00BB0E2A909C}"/>
              </a:ext>
            </a:extLst>
          </p:cNvPr>
          <p:cNvSpPr>
            <a:spLocks noGrp="1"/>
          </p:cNvSpPr>
          <p:nvPr>
            <p:ph type="dt" sz="half" idx="10"/>
          </p:nvPr>
        </p:nvSpPr>
        <p:spPr/>
        <p:txBody>
          <a:bodyPr/>
          <a:lstStyle/>
          <a:p>
            <a:fld id="{EA6D4DCB-4D8F-4801-8F28-0DC93F2ABF00}" type="datetimeFigureOut">
              <a:rPr lang="ko-KR" altLang="en-US" smtClean="0"/>
              <a:t>2020-08-03</a:t>
            </a:fld>
            <a:endParaRPr lang="ko-KR" altLang="en-US"/>
          </a:p>
        </p:txBody>
      </p:sp>
      <p:sp>
        <p:nvSpPr>
          <p:cNvPr id="6" name="Footer Placeholder 5">
            <a:extLst>
              <a:ext uri="{FF2B5EF4-FFF2-40B4-BE49-F238E27FC236}">
                <a16:creationId xmlns:a16="http://schemas.microsoft.com/office/drawing/2014/main" id="{0344A534-2483-487C-9A51-D7FC3C927E29}"/>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F5BDF51E-2C26-4711-A71E-8304E15E75D4}"/>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53849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A4EB-A743-4451-8A19-091AC68BB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8B796F7A-25AA-4138-A1B1-029D3024C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75B1871B-B574-48C6-ABB2-8F1F9E76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D4DCB-4D8F-4801-8F28-0DC93F2ABF00}" type="datetimeFigureOut">
              <a:rPr lang="ko-KR" altLang="en-US" smtClean="0"/>
              <a:t>2020-08-03</a:t>
            </a:fld>
            <a:endParaRPr lang="ko-KR" altLang="en-US"/>
          </a:p>
        </p:txBody>
      </p:sp>
      <p:sp>
        <p:nvSpPr>
          <p:cNvPr id="5" name="Footer Placeholder 4">
            <a:extLst>
              <a:ext uri="{FF2B5EF4-FFF2-40B4-BE49-F238E27FC236}">
                <a16:creationId xmlns:a16="http://schemas.microsoft.com/office/drawing/2014/main" id="{EDF4E046-1AFD-4046-9144-BC7FC81F3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a:extLst>
              <a:ext uri="{FF2B5EF4-FFF2-40B4-BE49-F238E27FC236}">
                <a16:creationId xmlns:a16="http://schemas.microsoft.com/office/drawing/2014/main" id="{A11119F1-46CB-4DC5-B525-CC7F66EEA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107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3943-EB09-4B03-A43D-FE7983344BA3}"/>
              </a:ext>
            </a:extLst>
          </p:cNvPr>
          <p:cNvSpPr>
            <a:spLocks noGrp="1"/>
          </p:cNvSpPr>
          <p:nvPr>
            <p:ph type="ctrTitle"/>
          </p:nvPr>
        </p:nvSpPr>
        <p:spPr/>
        <p:txBody>
          <a:bodyPr/>
          <a:lstStyle/>
          <a:p>
            <a:endParaRPr lang="ko-KR" altLang="en-US"/>
          </a:p>
        </p:txBody>
      </p:sp>
      <p:sp>
        <p:nvSpPr>
          <p:cNvPr id="3" name="Subtitle 2">
            <a:extLst>
              <a:ext uri="{FF2B5EF4-FFF2-40B4-BE49-F238E27FC236}">
                <a16:creationId xmlns:a16="http://schemas.microsoft.com/office/drawing/2014/main" id="{ECCCB6BB-40DF-4CAD-B331-38E54F54EC9F}"/>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2405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67EE384B-3343-4D28-903D-3EE10C5A8BAE}"/>
              </a:ext>
            </a:extLst>
          </p:cNvPr>
          <p:cNvGraphicFramePr>
            <a:graphicFrameLocks/>
          </p:cNvGraphicFramePr>
          <p:nvPr>
            <p:extLst>
              <p:ext uri="{D42A27DB-BD31-4B8C-83A1-F6EECF244321}">
                <p14:modId xmlns:p14="http://schemas.microsoft.com/office/powerpoint/2010/main" val="84070268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6963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8FF645A4-FF0F-409D-A261-12FB31C3AEC8}"/>
              </a:ext>
            </a:extLst>
          </p:cNvPr>
          <p:cNvGraphicFramePr>
            <a:graphicFrameLocks/>
          </p:cNvGraphicFramePr>
          <p:nvPr>
            <p:extLst>
              <p:ext uri="{D42A27DB-BD31-4B8C-83A1-F6EECF244321}">
                <p14:modId xmlns:p14="http://schemas.microsoft.com/office/powerpoint/2010/main" val="1826972432"/>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973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0248ED95-0175-4A49-A127-CFF4085A6D8A}"/>
              </a:ext>
            </a:extLst>
          </p:cNvPr>
          <p:cNvGraphicFramePr>
            <a:graphicFrameLocks/>
          </p:cNvGraphicFramePr>
          <p:nvPr>
            <p:extLst>
              <p:ext uri="{D42A27DB-BD31-4B8C-83A1-F6EECF244321}">
                <p14:modId xmlns:p14="http://schemas.microsoft.com/office/powerpoint/2010/main" val="4193905356"/>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840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FEDC4363-0592-4B08-847E-42393C4BD499}"/>
              </a:ext>
            </a:extLst>
          </p:cNvPr>
          <p:cNvGraphicFramePr>
            <a:graphicFrameLocks/>
          </p:cNvGraphicFramePr>
          <p:nvPr>
            <p:extLst>
              <p:ext uri="{D42A27DB-BD31-4B8C-83A1-F6EECF244321}">
                <p14:modId xmlns:p14="http://schemas.microsoft.com/office/powerpoint/2010/main" val="2515602301"/>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7725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FF6DBC35-9BD8-45FC-97AB-C9602264A5B1}"/>
              </a:ext>
            </a:extLst>
          </p:cNvPr>
          <p:cNvGraphicFramePr>
            <a:graphicFrameLocks/>
          </p:cNvGraphicFramePr>
          <p:nvPr>
            <p:extLst>
              <p:ext uri="{D42A27DB-BD31-4B8C-83A1-F6EECF244321}">
                <p14:modId xmlns:p14="http://schemas.microsoft.com/office/powerpoint/2010/main" val="126612413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602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F4756450-CFE7-4CBF-80E8-28D42A0899ED}"/>
              </a:ext>
            </a:extLst>
          </p:cNvPr>
          <p:cNvGraphicFramePr>
            <a:graphicFrameLocks/>
          </p:cNvGraphicFramePr>
          <p:nvPr>
            <p:extLst>
              <p:ext uri="{D42A27DB-BD31-4B8C-83A1-F6EECF244321}">
                <p14:modId xmlns:p14="http://schemas.microsoft.com/office/powerpoint/2010/main" val="53657608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3092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2C28BF43-3430-43B5-8E18-C55EE3DCBD94}"/>
              </a:ext>
            </a:extLst>
          </p:cNvPr>
          <p:cNvGraphicFramePr>
            <a:graphicFrameLocks/>
          </p:cNvGraphicFramePr>
          <p:nvPr>
            <p:extLst>
              <p:ext uri="{D42A27DB-BD31-4B8C-83A1-F6EECF244321}">
                <p14:modId xmlns:p14="http://schemas.microsoft.com/office/powerpoint/2010/main" val="3028832029"/>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7979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190B439F-ABE0-4BD3-9C02-5099F0E36E93}"/>
              </a:ext>
            </a:extLst>
          </p:cNvPr>
          <p:cNvGraphicFramePr>
            <a:graphicFrameLocks/>
          </p:cNvGraphicFramePr>
          <p:nvPr>
            <p:extLst>
              <p:ext uri="{D42A27DB-BD31-4B8C-83A1-F6EECF244321}">
                <p14:modId xmlns:p14="http://schemas.microsoft.com/office/powerpoint/2010/main" val="3878257644"/>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1344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0">
            <a:extLst>
              <a:ext uri="{FF2B5EF4-FFF2-40B4-BE49-F238E27FC236}">
                <a16:creationId xmlns:a16="http://schemas.microsoft.com/office/drawing/2014/main" id="{6293DD89-55C2-49B9-BA3F-58A2E86D261F}"/>
              </a:ext>
            </a:extLst>
          </p:cNvPr>
          <p:cNvGraphicFramePr>
            <a:graphicFrameLocks/>
          </p:cNvGraphicFramePr>
          <p:nvPr>
            <p:extLst>
              <p:ext uri="{D42A27DB-BD31-4B8C-83A1-F6EECF244321}">
                <p14:modId xmlns:p14="http://schemas.microsoft.com/office/powerpoint/2010/main" val="2176312997"/>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1183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19DC42D6-3356-4DDC-9FBE-D99513D948BF}"/>
              </a:ext>
            </a:extLst>
          </p:cNvPr>
          <p:cNvGraphicFramePr>
            <a:graphicFrameLocks/>
          </p:cNvGraphicFramePr>
          <p:nvPr>
            <p:extLst>
              <p:ext uri="{D42A27DB-BD31-4B8C-83A1-F6EECF244321}">
                <p14:modId xmlns:p14="http://schemas.microsoft.com/office/powerpoint/2010/main" val="532192065"/>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560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3F58AC7-CA26-448F-9A59-445D9D386805}"/>
              </a:ext>
            </a:extLst>
          </p:cNvPr>
          <p:cNvGraphicFramePr>
            <a:graphicFrameLocks/>
          </p:cNvGraphicFramePr>
          <p:nvPr>
            <p:extLst>
              <p:ext uri="{D42A27DB-BD31-4B8C-83A1-F6EECF244321}">
                <p14:modId xmlns:p14="http://schemas.microsoft.com/office/powerpoint/2010/main" val="1390376816"/>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48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EE9EF467-75ED-49C1-930E-95E09708C018}"/>
              </a:ext>
            </a:extLst>
          </p:cNvPr>
          <p:cNvGraphicFramePr>
            <a:graphicFrameLocks/>
          </p:cNvGraphicFramePr>
          <p:nvPr>
            <p:extLst>
              <p:ext uri="{D42A27DB-BD31-4B8C-83A1-F6EECF244321}">
                <p14:modId xmlns:p14="http://schemas.microsoft.com/office/powerpoint/2010/main" val="2204056395"/>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10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4C7C1FB0-4F5C-4B8D-9E47-1315AB69CDAF}"/>
              </a:ext>
            </a:extLst>
          </p:cNvPr>
          <p:cNvGraphicFramePr>
            <a:graphicFrameLocks/>
          </p:cNvGraphicFramePr>
          <p:nvPr>
            <p:extLst>
              <p:ext uri="{D42A27DB-BD31-4B8C-83A1-F6EECF244321}">
                <p14:modId xmlns:p14="http://schemas.microsoft.com/office/powerpoint/2010/main" val="996956212"/>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258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793930D2-1386-4EA9-8ED1-26AC6EB77104}"/>
              </a:ext>
            </a:extLst>
          </p:cNvPr>
          <p:cNvGraphicFramePr>
            <a:graphicFrameLocks/>
          </p:cNvGraphicFramePr>
          <p:nvPr>
            <p:extLst>
              <p:ext uri="{D42A27DB-BD31-4B8C-83A1-F6EECF244321}">
                <p14:modId xmlns:p14="http://schemas.microsoft.com/office/powerpoint/2010/main" val="24498076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462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75648FE5-7CD7-4E7D-9842-D8D2B3E4CB5D}"/>
              </a:ext>
            </a:extLst>
          </p:cNvPr>
          <p:cNvGraphicFramePr>
            <a:graphicFrameLocks/>
          </p:cNvGraphicFramePr>
          <p:nvPr>
            <p:extLst>
              <p:ext uri="{D42A27DB-BD31-4B8C-83A1-F6EECF244321}">
                <p14:modId xmlns:p14="http://schemas.microsoft.com/office/powerpoint/2010/main" val="3178750564"/>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105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283ADB4E-8BAD-4441-B88A-2723B30E41BF}"/>
              </a:ext>
            </a:extLst>
          </p:cNvPr>
          <p:cNvGraphicFramePr>
            <a:graphicFrameLocks/>
          </p:cNvGraphicFramePr>
          <p:nvPr>
            <p:extLst>
              <p:ext uri="{D42A27DB-BD31-4B8C-83A1-F6EECF244321}">
                <p14:modId xmlns:p14="http://schemas.microsoft.com/office/powerpoint/2010/main" val="1722822857"/>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7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35088A7F-92F6-4DFB-9B62-0034CA2A93CB}"/>
              </a:ext>
            </a:extLst>
          </p:cNvPr>
          <p:cNvGraphicFramePr>
            <a:graphicFrameLocks/>
          </p:cNvGraphicFramePr>
          <p:nvPr>
            <p:extLst>
              <p:ext uri="{D42A27DB-BD31-4B8C-83A1-F6EECF244321}">
                <p14:modId xmlns:p14="http://schemas.microsoft.com/office/powerpoint/2010/main" val="4277182762"/>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671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EF00DCBF-BBFA-4ED9-9728-16FC42E05FA3}"/>
              </a:ext>
            </a:extLst>
          </p:cNvPr>
          <p:cNvGraphicFramePr>
            <a:graphicFrameLocks/>
          </p:cNvGraphicFramePr>
          <p:nvPr>
            <p:extLst>
              <p:ext uri="{D42A27DB-BD31-4B8C-83A1-F6EECF244321}">
                <p14:modId xmlns:p14="http://schemas.microsoft.com/office/powerpoint/2010/main" val="269508189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6792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131</Words>
  <Application>Microsoft Office PowerPoint</Application>
  <PresentationFormat>와이드스크린</PresentationFormat>
  <Paragraphs>36</Paragraphs>
  <Slides>19</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19</vt:i4>
      </vt:variant>
    </vt:vector>
  </HeadingPairs>
  <TitlesOfParts>
    <vt:vector size="22" baseType="lpstr">
      <vt:lpstr>맑은 고딕</vt:lpstr>
      <vt:lpstr>Arial</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Ryan Jang</dc:creator>
  <cp:lastModifiedBy>Ryan Jang</cp:lastModifiedBy>
  <cp:revision>3</cp:revision>
  <dcterms:created xsi:type="dcterms:W3CDTF">2020-08-03T04:46:17Z</dcterms:created>
  <dcterms:modified xsi:type="dcterms:W3CDTF">2020-08-03T05:05:55Z</dcterms:modified>
</cp:coreProperties>
</file>