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5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95" r:id="rId4"/>
    <p:sldId id="296" r:id="rId5"/>
    <p:sldId id="276" r:id="rId6"/>
    <p:sldId id="275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21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ngo\Desktop\ICAS\ICAS%20Polling\ICAS%20Polling%20XV\Polling%20XV%20-%20Questionaire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\Polling%20XV%20-%20Questionair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\Polling%20XV%20-%20Questionair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\Polling%20XV%20-%20Questionair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\Polling%20XV%20-%20Questionair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\Polling%20XV%20-%20Questionair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\Polling%20XV%20-%20Questionair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ango\Desktop\ICAS\ICAS%20Polling\ICAS%20Polling%20XV\Polling%20XV%20-%20Questionair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Mango\Desktop\ICAS\ICAS%20Polling\ICAS%20Polling%20XV\Polling%20XV%20-%20Questionaire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Mango\Desktop\ICAS\ICAS%20Polling\ICAS%20Polling%20XV\Polling%20XV%20-%20Questionaire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\Polling%20XV%20-%20Questionai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\Polling%20XV%20-%20Questionai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\Polling%20XV%20-%20Questionair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\Polling%20XV%20-%20Questionair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\Polling%20XV%20-%20Questionair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XV: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(Table!$M$2,Table!$M$4,Table!$M$6,Table!$M$8,Table!$M$10)</c:f>
              <c:strCache>
                <c:ptCount val="5"/>
                <c:pt idx="0">
                  <c:v>Q1.      Do you think that the Biden administration will take a hard line stance (i.e., maximum pressure) towards the Kim regime in comparison to the Trump administration?</c:v>
                </c:pt>
                <c:pt idx="1">
                  <c:v>Q2.      Do you think that the Moon administration will continue to take a dovish stance (i.e., peace at any cost) towards the Kim regime vis-a-vis what it has reportedly been?</c:v>
                </c:pt>
                <c:pt idx="2">
                  <c:v>Q3.      Do you think that the Biden administration may consider taking the Iran model (i.e., JCPOA-like agreement) to deal with the NK nuke issues?</c:v>
                </c:pt>
                <c:pt idx="3">
                  <c:v>Q4.      Do you think that the Moon's "Korea Peace Process" will prove to be a successful adventure for the security of the Korean Peninsula?</c:v>
                </c:pt>
                <c:pt idx="4">
                  <c:v>Q5.        Do you believe that the Moon administration will ever prioritise denuclearisation of NK over the peace process initiative?</c:v>
                </c:pt>
              </c:strCache>
            </c:strRef>
          </c:cat>
          <c:val>
            <c:numRef>
              <c:f>(Table!$N$2,Table!$N$4,Table!$N$6,Table!$N$8,Table!$N$10)</c:f>
              <c:numCache>
                <c:formatCode>0.0%</c:formatCode>
                <c:ptCount val="5"/>
                <c:pt idx="0">
                  <c:v>0.51724137931034486</c:v>
                </c:pt>
                <c:pt idx="1">
                  <c:v>0.7931034482758621</c:v>
                </c:pt>
                <c:pt idx="2">
                  <c:v>0.51724137931034486</c:v>
                </c:pt>
                <c:pt idx="3">
                  <c:v>6.8965517241379309E-2</c:v>
                </c:pt>
                <c:pt idx="4">
                  <c:v>0.2413793103448276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C6-4B7F-A938-8AE5B45A31DC}"/>
            </c:ext>
          </c:extLst>
        </c:ser>
        <c:ser>
          <c:idx val="1"/>
          <c:order val="1"/>
          <c:tx>
            <c:strRef>
              <c:f>Table!$O$1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(Table!$M$2,Table!$M$4,Table!$M$6,Table!$M$8,Table!$M$10)</c:f>
              <c:strCache>
                <c:ptCount val="5"/>
                <c:pt idx="0">
                  <c:v>Q1.      Do you think that the Biden administration will take a hard line stance (i.e., maximum pressure) towards the Kim regime in comparison to the Trump administration?</c:v>
                </c:pt>
                <c:pt idx="1">
                  <c:v>Q2.      Do you think that the Moon administration will continue to take a dovish stance (i.e., peace at any cost) towards the Kim regime vis-a-vis what it has reportedly been?</c:v>
                </c:pt>
                <c:pt idx="2">
                  <c:v>Q3.      Do you think that the Biden administration may consider taking the Iran model (i.e., JCPOA-like agreement) to deal with the NK nuke issues?</c:v>
                </c:pt>
                <c:pt idx="3">
                  <c:v>Q4.      Do you think that the Moon's "Korea Peace Process" will prove to be a successful adventure for the security of the Korean Peninsula?</c:v>
                </c:pt>
                <c:pt idx="4">
                  <c:v>Q5.        Do you believe that the Moon administration will ever prioritise denuclearisation of NK over the peace process initiative?</c:v>
                </c:pt>
              </c:strCache>
            </c:strRef>
          </c:cat>
          <c:val>
            <c:numRef>
              <c:f>(Table!$O$2,Table!$O$4,Table!$O$6,Table!$O$8,Table!$O$10)</c:f>
              <c:numCache>
                <c:formatCode>0.0%</c:formatCode>
                <c:ptCount val="5"/>
                <c:pt idx="0">
                  <c:v>0.44827586206896552</c:v>
                </c:pt>
                <c:pt idx="1">
                  <c:v>0.17241379310344829</c:v>
                </c:pt>
                <c:pt idx="2">
                  <c:v>0.41379310344827586</c:v>
                </c:pt>
                <c:pt idx="3">
                  <c:v>0.89655172413793105</c:v>
                </c:pt>
                <c:pt idx="4">
                  <c:v>0.75862068965517238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C6-4B7F-A938-8AE5B45A31DC}"/>
            </c:ext>
          </c:extLst>
        </c:ser>
        <c:ser>
          <c:idx val="2"/>
          <c:order val="2"/>
          <c:tx>
            <c:strRef>
              <c:f>Table!$P$1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(Table!$M$2,Table!$M$4,Table!$M$6,Table!$M$8,Table!$M$10)</c:f>
              <c:strCache>
                <c:ptCount val="5"/>
                <c:pt idx="0">
                  <c:v>Q1.      Do you think that the Biden administration will take a hard line stance (i.e., maximum pressure) towards the Kim regime in comparison to the Trump administration?</c:v>
                </c:pt>
                <c:pt idx="1">
                  <c:v>Q2.      Do you think that the Moon administration will continue to take a dovish stance (i.e., peace at any cost) towards the Kim regime vis-a-vis what it has reportedly been?</c:v>
                </c:pt>
                <c:pt idx="2">
                  <c:v>Q3.      Do you think that the Biden administration may consider taking the Iran model (i.e., JCPOA-like agreement) to deal with the NK nuke issues?</c:v>
                </c:pt>
                <c:pt idx="3">
                  <c:v>Q4.      Do you think that the Moon's "Korea Peace Process" will prove to be a successful adventure for the security of the Korean Peninsula?</c:v>
                </c:pt>
                <c:pt idx="4">
                  <c:v>Q5.        Do you believe that the Moon administration will ever prioritise denuclearisation of NK over the peace process initiative?</c:v>
                </c:pt>
              </c:strCache>
            </c:strRef>
          </c:cat>
          <c:val>
            <c:numRef>
              <c:f>(Table!$P$2,Table!$P$4,Table!$P$6,Table!$P$8,Table!$P$10)</c:f>
              <c:numCache>
                <c:formatCode>0.0%</c:formatCode>
                <c:ptCount val="5"/>
                <c:pt idx="0">
                  <c:v>3.4482758620689655E-2</c:v>
                </c:pt>
                <c:pt idx="1">
                  <c:v>3.4482758620689655E-2</c:v>
                </c:pt>
                <c:pt idx="2">
                  <c:v>6.8965517241379309E-2</c:v>
                </c:pt>
                <c:pt idx="3">
                  <c:v>3.4482758620689655E-2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C6-4B7F-A938-8AE5B45A31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Table!$M$12</c:f>
              <c:strCache>
                <c:ptCount val="1"/>
                <c:pt idx="0">
                  <c:v>Q6.        At the recent 8th Korean Workers Party (KWP) Congress, Kim reportedly declared that a tactical nuclear attack was possible on SK in order to achieve unification by force.  However, Moon was quoted as saying at his New Year's press conference th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914-4039-8A77-B95078BF50F4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914-4039-8A77-B95078BF50F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914-4039-8A77-B95078BF50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Table!$N$11:$P$11</c:f>
              <c:strCache>
                <c:ptCount val="3"/>
                <c:pt idx="0">
                  <c:v>Kim's</c:v>
                </c:pt>
                <c:pt idx="1">
                  <c:v>Moon's</c:v>
                </c:pt>
                <c:pt idx="2">
                  <c:v>Declined/Maybe/Neither</c:v>
                </c:pt>
              </c:strCache>
            </c:strRef>
          </c:cat>
          <c:val>
            <c:numRef>
              <c:f>Table!$N$12:$P$12</c:f>
              <c:numCache>
                <c:formatCode>0.0%</c:formatCode>
                <c:ptCount val="3"/>
                <c:pt idx="0">
                  <c:v>0.75862068965517238</c:v>
                </c:pt>
                <c:pt idx="1">
                  <c:v>0.10344827586206896</c:v>
                </c:pt>
                <c:pt idx="2">
                  <c:v>0.13793103448275862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914-4039-8A77-B95078BF50F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Table!$M$14</c:f>
              <c:strCache>
                <c:ptCount val="1"/>
                <c:pt idx="0">
                  <c:v>Q7.        Do you believe that Moon's US policy will be congruent with Biden's stance with respect to its China policy?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FB8-488B-933A-2F6957E2B60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FB8-488B-933A-2F6957E2B60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FB8-488B-933A-2F6957E2B6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Table!$N$14:$P$14</c:f>
              <c:numCache>
                <c:formatCode>0.0%</c:formatCode>
                <c:ptCount val="3"/>
                <c:pt idx="0">
                  <c:v>0.34482758620689657</c:v>
                </c:pt>
                <c:pt idx="1">
                  <c:v>0.62068965517241381</c:v>
                </c:pt>
                <c:pt idx="2">
                  <c:v>3.4482758620689655E-2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FB8-488B-933A-2F6957E2B60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Table!$M$16</c:f>
              <c:strCache>
                <c:ptCount val="1"/>
                <c:pt idx="0">
                  <c:v> Q8.        Moon was recently quoted as saying that SK may discuss with NK about the SK-US combined military exercises if necessary. Do you think that such consultation is not only treasonous but also will harm the core of the readiness of SK-US forces an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FAB-4515-9606-23894ADA716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FAB-4515-9606-23894ADA716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FAB-4515-9606-23894ADA71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Table!$N$16:$P$16</c:f>
              <c:numCache>
                <c:formatCode>0.0%</c:formatCode>
                <c:ptCount val="3"/>
                <c:pt idx="0">
                  <c:v>0.68965517241379315</c:v>
                </c:pt>
                <c:pt idx="1">
                  <c:v>0.27586206896551724</c:v>
                </c:pt>
                <c:pt idx="2">
                  <c:v>3.4482758620689655E-2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FAB-4515-9606-23894ADA71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Table!$M$18</c:f>
              <c:strCache>
                <c:ptCount val="1"/>
                <c:pt idx="0">
                  <c:v>Q9.        Do you think that the Moon administration understands how much risk there is to SK's national security by unilaterally advocating the Moon's "peace" initiative?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FC6-4516-8950-64EDA615A36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FC6-4516-8950-64EDA615A36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FC6-4516-8950-64EDA615A3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Table!$N$18:$P$18</c:f>
              <c:numCache>
                <c:formatCode>0.0%</c:formatCode>
                <c:ptCount val="3"/>
                <c:pt idx="0">
                  <c:v>0.31034482758620691</c:v>
                </c:pt>
                <c:pt idx="1">
                  <c:v>0.65517241379310343</c:v>
                </c:pt>
                <c:pt idx="2">
                  <c:v>3.4482758620689655E-2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C6-4516-8950-64EDA615A3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Table!$M$20</c:f>
              <c:strCache>
                <c:ptCount val="1"/>
                <c:pt idx="0">
                  <c:v>Q10.        Do you think that China may be willing to use the NK card to moderate the US policy towards China?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852-4663-9033-BFEFD859E2A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852-4663-9033-BFEFD859E2A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852-4663-9033-BFEFD859E2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Table!$N$20:$P$20</c:f>
              <c:numCache>
                <c:formatCode>0.0%</c:formatCode>
                <c:ptCount val="3"/>
                <c:pt idx="0">
                  <c:v>0.7931034482758621</c:v>
                </c:pt>
                <c:pt idx="1">
                  <c:v>0.20689655172413793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52-4663-9033-BFEFD859E2A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Table!$M$22</c:f>
              <c:strCache>
                <c:ptCount val="1"/>
                <c:pt idx="0">
                  <c:v>Q11.         Would you check below whichever may be applicable to a big picture of the Moon administration?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C60-461B-BE82-CBE46CA48CAA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C60-461B-BE82-CBE46CA48CA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C60-461B-BE82-CBE46CA48CA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FC60-461B-BE82-CBE46CA48C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Table!$N$21:$Q$21</c:f>
              <c:strCache>
                <c:ptCount val="4"/>
                <c:pt idx="0">
                  <c:v>Pro-China</c:v>
                </c:pt>
                <c:pt idx="1">
                  <c:v>Anti-Japan</c:v>
                </c:pt>
                <c:pt idx="2">
                  <c:v>Pro-NK</c:v>
                </c:pt>
                <c:pt idx="3">
                  <c:v>Anti-US</c:v>
                </c:pt>
              </c:strCache>
            </c:strRef>
          </c:cat>
          <c:val>
            <c:numRef>
              <c:f>Table!$N$22:$Q$22</c:f>
              <c:numCache>
                <c:formatCode>0.0%</c:formatCode>
                <c:ptCount val="4"/>
                <c:pt idx="0">
                  <c:v>0.68965517241379315</c:v>
                </c:pt>
                <c:pt idx="1">
                  <c:v>0.65517241379310343</c:v>
                </c:pt>
                <c:pt idx="2">
                  <c:v>0.51724137931034486</c:v>
                </c:pt>
                <c:pt idx="3">
                  <c:v>0.31034482758620691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C60-461B-BE82-CBE46CA48CA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XV: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Table!$N$11</c:f>
              <c:strCache>
                <c:ptCount val="1"/>
                <c:pt idx="0">
                  <c:v>Kim's</c:v>
                </c:pt>
              </c:strCache>
            </c:strRef>
          </c:tx>
          <c:invertIfNegative val="0"/>
          <c:cat>
            <c:strRef>
              <c:f>Table!$M$12</c:f>
              <c:strCache>
                <c:ptCount val="1"/>
                <c:pt idx="0">
                  <c:v>Q6.        At the recent 8th Korean Workers Party (KWP) Congress, Kim reportedly declared that a tactical nuclear attack was possible on SK in order to achieve unification by force.  However, Moon was quoted as saying at his New Year's press conference tha</c:v>
                </c:pt>
              </c:strCache>
            </c:strRef>
          </c:cat>
          <c:val>
            <c:numRef>
              <c:f>Table!$N$12</c:f>
              <c:numCache>
                <c:formatCode>0.0%</c:formatCode>
                <c:ptCount val="1"/>
                <c:pt idx="0">
                  <c:v>0.75862068965517238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02-46E7-B612-B529FE4C6AA0}"/>
            </c:ext>
          </c:extLst>
        </c:ser>
        <c:ser>
          <c:idx val="1"/>
          <c:order val="1"/>
          <c:tx>
            <c:strRef>
              <c:f>Table!$O$11</c:f>
              <c:strCache>
                <c:ptCount val="1"/>
                <c:pt idx="0">
                  <c:v>Moon's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Table!$M$12</c:f>
              <c:strCache>
                <c:ptCount val="1"/>
                <c:pt idx="0">
                  <c:v>Q6.        At the recent 8th Korean Workers Party (KWP) Congress, Kim reportedly declared that a tactical nuclear attack was possible on SK in order to achieve unification by force.  However, Moon was quoted as saying at his New Year's press conference tha</c:v>
                </c:pt>
              </c:strCache>
            </c:strRef>
          </c:cat>
          <c:val>
            <c:numRef>
              <c:f>Table!$O$12</c:f>
              <c:numCache>
                <c:formatCode>0.0%</c:formatCode>
                <c:ptCount val="1"/>
                <c:pt idx="0">
                  <c:v>0.10344827586206896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02-46E7-B612-B529FE4C6AA0}"/>
            </c:ext>
          </c:extLst>
        </c:ser>
        <c:ser>
          <c:idx val="2"/>
          <c:order val="2"/>
          <c:tx>
            <c:strRef>
              <c:f>Table!$P$11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Table!$M$12</c:f>
              <c:strCache>
                <c:ptCount val="1"/>
                <c:pt idx="0">
                  <c:v>Q6.        At the recent 8th Korean Workers Party (KWP) Congress, Kim reportedly declared that a tactical nuclear attack was possible on SK in order to achieve unification by force.  However, Moon was quoted as saying at his New Year's press conference tha</c:v>
                </c:pt>
              </c:strCache>
            </c:strRef>
          </c:cat>
          <c:val>
            <c:numRef>
              <c:f>Table!$P$12</c:f>
              <c:numCache>
                <c:formatCode>0.0%</c:formatCode>
                <c:ptCount val="1"/>
                <c:pt idx="0">
                  <c:v>0.13793103448275862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02-46E7-B612-B529FE4C6A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XV: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8.7414546541502339E-2"/>
          <c:w val="0.92898716028200523"/>
          <c:h val="0.57981928865126442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Table!$N$13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(Table!$M$14,Table!$M$16,Table!$M$18,Table!$M$20)</c:f>
              <c:strCache>
                <c:ptCount val="4"/>
                <c:pt idx="0">
                  <c:v>Q7.        Do you believe that Moon's US policy will be congruent with Biden's stance with respect to its China policy?</c:v>
                </c:pt>
                <c:pt idx="1">
                  <c:v> Q8.        Moon was recently quoted as saying that SK may discuss with NK about the SK-US combined military exercises if necessary. Do you think that such consultation is not only treasonous but also will harm the core of the readiness of SK-US forces and</c:v>
                </c:pt>
                <c:pt idx="2">
                  <c:v>Q9.        Do you think that the Moon administration understands how much risk there is to SK's national security by unilaterally advocating the Moon's "peace" initiative?</c:v>
                </c:pt>
                <c:pt idx="3">
                  <c:v>Q10.        Do you think that China may be willing to use the NK card to moderate the US policy towards China? </c:v>
                </c:pt>
              </c:strCache>
            </c:strRef>
          </c:cat>
          <c:val>
            <c:numRef>
              <c:f>(Table!$N$14,Table!$N$16,Table!$N$18,Table!$N$20)</c:f>
              <c:numCache>
                <c:formatCode>0.0%</c:formatCode>
                <c:ptCount val="4"/>
                <c:pt idx="0">
                  <c:v>0.34482758620689657</c:v>
                </c:pt>
                <c:pt idx="1">
                  <c:v>0.68965517241379315</c:v>
                </c:pt>
                <c:pt idx="2">
                  <c:v>0.31034482758620691</c:v>
                </c:pt>
                <c:pt idx="3">
                  <c:v>0.7931034482758621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3D-46C0-B394-EAC35E84B2FA}"/>
            </c:ext>
          </c:extLst>
        </c:ser>
        <c:ser>
          <c:idx val="4"/>
          <c:order val="1"/>
          <c:tx>
            <c:strRef>
              <c:f>Table!$O$3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(Table!$M$14,Table!$M$16,Table!$M$18,Table!$M$20)</c:f>
              <c:strCache>
                <c:ptCount val="4"/>
                <c:pt idx="0">
                  <c:v>Q7.        Do you believe that Moon's US policy will be congruent with Biden's stance with respect to its China policy?</c:v>
                </c:pt>
                <c:pt idx="1">
                  <c:v> Q8.        Moon was recently quoted as saying that SK may discuss with NK about the SK-US combined military exercises if necessary. Do you think that such consultation is not only treasonous but also will harm the core of the readiness of SK-US forces and</c:v>
                </c:pt>
                <c:pt idx="2">
                  <c:v>Q9.        Do you think that the Moon administration understands how much risk there is to SK's national security by unilaterally advocating the Moon's "peace" initiative?</c:v>
                </c:pt>
                <c:pt idx="3">
                  <c:v>Q10.        Do you think that China may be willing to use the NK card to moderate the US policy towards China? </c:v>
                </c:pt>
              </c:strCache>
            </c:strRef>
          </c:cat>
          <c:val>
            <c:numRef>
              <c:f>(Table!$O$14,Table!$O$16,Table!$O$18,Table!$O$20)</c:f>
              <c:numCache>
                <c:formatCode>0.0%</c:formatCode>
                <c:ptCount val="4"/>
                <c:pt idx="0">
                  <c:v>0.62068965517241381</c:v>
                </c:pt>
                <c:pt idx="1">
                  <c:v>0.27586206896551724</c:v>
                </c:pt>
                <c:pt idx="2">
                  <c:v>0.65517241379310343</c:v>
                </c:pt>
                <c:pt idx="3">
                  <c:v>0.20689655172413793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3D-46C0-B394-EAC35E84B2FA}"/>
            </c:ext>
          </c:extLst>
        </c:ser>
        <c:ser>
          <c:idx val="5"/>
          <c:order val="2"/>
          <c:tx>
            <c:strRef>
              <c:f>Table!$P$3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(Table!$M$14,Table!$M$16,Table!$M$18,Table!$M$20)</c:f>
              <c:strCache>
                <c:ptCount val="4"/>
                <c:pt idx="0">
                  <c:v>Q7.        Do you believe that Moon's US policy will be congruent with Biden's stance with respect to its China policy?</c:v>
                </c:pt>
                <c:pt idx="1">
                  <c:v> Q8.        Moon was recently quoted as saying that SK may discuss with NK about the SK-US combined military exercises if necessary. Do you think that such consultation is not only treasonous but also will harm the core of the readiness of SK-US forces and</c:v>
                </c:pt>
                <c:pt idx="2">
                  <c:v>Q9.        Do you think that the Moon administration understands how much risk there is to SK's national security by unilaterally advocating the Moon's "peace" initiative?</c:v>
                </c:pt>
                <c:pt idx="3">
                  <c:v>Q10.        Do you think that China may be willing to use the NK card to moderate the US policy towards China? </c:v>
                </c:pt>
              </c:strCache>
            </c:strRef>
          </c:cat>
          <c:val>
            <c:numRef>
              <c:f>(Table!$P$14,Table!$P$16,Table!$P$18,Table!$P$20)</c:f>
              <c:numCache>
                <c:formatCode>0.0%</c:formatCode>
                <c:ptCount val="4"/>
                <c:pt idx="0">
                  <c:v>3.4482758620689655E-2</c:v>
                </c:pt>
                <c:pt idx="1">
                  <c:v>3.4482758620689655E-2</c:v>
                </c:pt>
                <c:pt idx="2">
                  <c:v>3.4482758620689655E-2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3D-46C0-B394-EAC35E84B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2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485525901448003"/>
          <c:y val="0.91578920160177579"/>
          <c:w val="0.22802778084974451"/>
          <c:h val="4.32262288416087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XV: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Table!$N$21</c:f>
              <c:strCache>
                <c:ptCount val="1"/>
                <c:pt idx="0">
                  <c:v>Pro-China</c:v>
                </c:pt>
              </c:strCache>
            </c:strRef>
          </c:tx>
          <c:invertIfNegative val="0"/>
          <c:cat>
            <c:strRef>
              <c:f>Table!$M$22</c:f>
              <c:strCache>
                <c:ptCount val="1"/>
                <c:pt idx="0">
                  <c:v>Q11.         Would you check below whichever may be applicable to a big picture of the Moon administration?</c:v>
                </c:pt>
              </c:strCache>
            </c:strRef>
          </c:cat>
          <c:val>
            <c:numRef>
              <c:f>Table!$N$22</c:f>
              <c:numCache>
                <c:formatCode>0.0%</c:formatCode>
                <c:ptCount val="1"/>
                <c:pt idx="0">
                  <c:v>0.68965517241379315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9C-4611-8606-2DC1576EAA41}"/>
            </c:ext>
          </c:extLst>
        </c:ser>
        <c:ser>
          <c:idx val="1"/>
          <c:order val="1"/>
          <c:tx>
            <c:strRef>
              <c:f>Table!$O$21</c:f>
              <c:strCache>
                <c:ptCount val="1"/>
                <c:pt idx="0">
                  <c:v>Anti-Japan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Table!$M$22</c:f>
              <c:strCache>
                <c:ptCount val="1"/>
                <c:pt idx="0">
                  <c:v>Q11.         Would you check below whichever may be applicable to a big picture of the Moon administration?</c:v>
                </c:pt>
              </c:strCache>
            </c:strRef>
          </c:cat>
          <c:val>
            <c:numRef>
              <c:f>Table!$O$22</c:f>
              <c:numCache>
                <c:formatCode>0.0%</c:formatCode>
                <c:ptCount val="1"/>
                <c:pt idx="0">
                  <c:v>0.65517241379310343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9C-4611-8606-2DC1576EAA41}"/>
            </c:ext>
          </c:extLst>
        </c:ser>
        <c:ser>
          <c:idx val="2"/>
          <c:order val="2"/>
          <c:tx>
            <c:strRef>
              <c:f>Table!$P$21</c:f>
              <c:strCache>
                <c:ptCount val="1"/>
                <c:pt idx="0">
                  <c:v>Pro-NK</c:v>
                </c:pt>
              </c:strCache>
            </c:strRef>
          </c:tx>
          <c:invertIfNegative val="0"/>
          <c:cat>
            <c:strRef>
              <c:f>Table!$M$22</c:f>
              <c:strCache>
                <c:ptCount val="1"/>
                <c:pt idx="0">
                  <c:v>Q11.         Would you check below whichever may be applicable to a big picture of the Moon administration?</c:v>
                </c:pt>
              </c:strCache>
            </c:strRef>
          </c:cat>
          <c:val>
            <c:numRef>
              <c:f>Table!$P$22</c:f>
              <c:numCache>
                <c:formatCode>0.0%</c:formatCode>
                <c:ptCount val="1"/>
                <c:pt idx="0">
                  <c:v>0.51724137931034486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9C-4611-8606-2DC1576EAA41}"/>
            </c:ext>
          </c:extLst>
        </c:ser>
        <c:ser>
          <c:idx val="3"/>
          <c:order val="3"/>
          <c:tx>
            <c:strRef>
              <c:f>Table!$Q$21</c:f>
              <c:strCache>
                <c:ptCount val="1"/>
                <c:pt idx="0">
                  <c:v>Anti-US</c:v>
                </c:pt>
              </c:strCache>
            </c:strRef>
          </c:tx>
          <c:invertIfNegative val="0"/>
          <c:cat>
            <c:strRef>
              <c:f>Table!$M$22</c:f>
              <c:strCache>
                <c:ptCount val="1"/>
                <c:pt idx="0">
                  <c:v>Q11.         Would you check below whichever may be applicable to a big picture of the Moon administration?</c:v>
                </c:pt>
              </c:strCache>
            </c:strRef>
          </c:cat>
          <c:val>
            <c:numRef>
              <c:f>Table!$Q$22</c:f>
              <c:numCache>
                <c:formatCode>0.0%</c:formatCode>
                <c:ptCount val="1"/>
                <c:pt idx="0">
                  <c:v>0.31034482758620691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9C-4611-8606-2DC1576EAA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</c:f>
              <c:strCache>
                <c:ptCount val="1"/>
                <c:pt idx="0">
                  <c:v>Q1.      Do you think that the Biden administration will take a hard line stance (i.e., maximum pressure) towards the Kim regime in comparison to the Trump administration?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0CF-443E-9EC0-FA6C51DFF5C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0CF-443E-9EC0-FA6C51DFF5C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0CF-443E-9EC0-FA6C51DFF5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Table!$N$2:$P$2</c:f>
              <c:numCache>
                <c:formatCode>0.0%</c:formatCode>
                <c:ptCount val="3"/>
                <c:pt idx="0">
                  <c:v>0.51724137931034486</c:v>
                </c:pt>
                <c:pt idx="1">
                  <c:v>0.44827586206896552</c:v>
                </c:pt>
                <c:pt idx="2">
                  <c:v>3.4482758620689655E-2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0CF-443E-9EC0-FA6C51DFF5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Table!$M$4</c:f>
              <c:strCache>
                <c:ptCount val="1"/>
                <c:pt idx="0">
                  <c:v>Q2.      Do you think that the Moon administration will continue to take a dovish stance (i.e., peace at any cost) towards the Kim regime vis-a-vis what it has reportedly been?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09E-42F6-AE43-9682E2489F9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09E-42F6-AE43-9682E2489F9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09E-42F6-AE43-9682E2489F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Table!$N$4:$P$4</c:f>
              <c:numCache>
                <c:formatCode>0.0%</c:formatCode>
                <c:ptCount val="3"/>
                <c:pt idx="0">
                  <c:v>0.7931034482758621</c:v>
                </c:pt>
                <c:pt idx="1">
                  <c:v>0.17241379310344829</c:v>
                </c:pt>
                <c:pt idx="2">
                  <c:v>3.4482758620689655E-2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9E-42F6-AE43-9682E2489F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Table!$M$4</c:f>
              <c:strCache>
                <c:ptCount val="1"/>
                <c:pt idx="0">
                  <c:v>Q2.      Do you think that the Moon administration will continue to take a dovish stance (i.e., peace at any cost) towards the Kim regime vis-a-vis what it has reportedly been?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C5A-4C38-A4A3-7AAF9EE3B4F5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C5A-4C38-A4A3-7AAF9EE3B4F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C5A-4C38-A4A3-7AAF9EE3B4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Table!$N$4:$P$4</c:f>
              <c:numCache>
                <c:formatCode>0.0%</c:formatCode>
                <c:ptCount val="3"/>
                <c:pt idx="0">
                  <c:v>0.7931034482758621</c:v>
                </c:pt>
                <c:pt idx="1">
                  <c:v>0.17241379310344829</c:v>
                </c:pt>
                <c:pt idx="2">
                  <c:v>3.4482758620689655E-2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C5A-4C38-A4A3-7AAF9EE3B4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Table!$M$8</c:f>
              <c:strCache>
                <c:ptCount val="1"/>
                <c:pt idx="0">
                  <c:v>Q4.      Do you think that the Moon's "Korea Peace Process" will prove to be a successful adventure for the security of the Korean Peninsula?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E87-470D-968E-A3D777E3AC0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E87-470D-968E-A3D777E3AC0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E87-470D-968E-A3D777E3AC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Table!$N$8:$P$8</c:f>
              <c:numCache>
                <c:formatCode>0.0%</c:formatCode>
                <c:ptCount val="3"/>
                <c:pt idx="0">
                  <c:v>6.8965517241379309E-2</c:v>
                </c:pt>
                <c:pt idx="1">
                  <c:v>0.89655172413793105</c:v>
                </c:pt>
                <c:pt idx="2">
                  <c:v>3.4482758620689655E-2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87-470D-968E-A3D777E3AC0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Table!$M$10</c:f>
              <c:strCache>
                <c:ptCount val="1"/>
                <c:pt idx="0">
                  <c:v>Q5.        Do you believe that the Moon administration will ever prioritise denuclearisation of NK over the peace process initiative?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D8C-4A8D-9E94-2523E576E45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D8C-4A8D-9E94-2523E576E45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D8C-4A8D-9E94-2523E576E4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Table!$N$10:$P$10</c:f>
              <c:numCache>
                <c:formatCode>0.0%</c:formatCode>
                <c:ptCount val="3"/>
                <c:pt idx="0">
                  <c:v>0.2413793103448276</c:v>
                </c:pt>
                <c:pt idx="1">
                  <c:v>0.75862068965517238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D8C-4A8D-9E94-2523E576E4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84520-1B3D-4E03-ABA7-ADDCC8CCD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F595-E992-4835-B827-E5E77F9AE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13397-CB3B-4A54-962E-976FC009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2021-02-14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BB8B-8132-43C1-A168-2B21E6E7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2805A-D811-43D1-9B74-8994B2F3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33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138F1-5746-4078-B077-C51ABD793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C4A0B-1C5F-401D-9AFF-CE02B5E3C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7D5EE-2DEA-4DDB-AF26-9CCC3111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2021-02-14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CD3B7-BC32-416F-9577-18A4BFA6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D2C21-F3B5-4917-B336-FD142F3E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744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4C6EBA-996E-414C-9036-040489BB3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B8B6D-5C87-4194-9B59-D113DE1EF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CA100-791A-40F5-90C9-C90E4DAE1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2021-02-14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B42DF-A7A4-4318-ADE0-27661BCC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412C4-D887-40EE-B6AD-E3CB9FA2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64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7E23-4B1A-4EA1-9845-5D77B6DA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3CA1C-F4D7-412B-A347-13C84DED6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9ED9A-C2FB-4683-ADCC-E6FAE6B31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2021-02-14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77BD1-B047-4B3B-865F-C8FAB6DC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CF07C-DFC5-4F72-9809-9C4CF145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30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BFACF-413F-4BF6-BD30-95B87092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8723A-BDF5-425E-9D72-80AA735AA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ABC0A-E909-4044-BA58-22B2CEB6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2021-02-14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928FC-8D2A-4284-994C-552104B3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8AADA-3AEB-4415-B542-27C161821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43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DA564-4800-4E05-B172-CE955AE7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E259D-132C-4448-A377-6619329A9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53CD3-855D-4D5A-A5C6-F00E14D89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159EB-AC35-42BC-AEF4-452C91A0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2021-02-14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6C439-9F3F-4389-9A71-6B2A4FAB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F9B9-5272-4F05-B30F-D59813579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10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0952-1CC8-4FB3-992C-D431D823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31E88-4CAA-49EE-B6B5-4D5B07BA0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8FAFC-9D36-45FC-BC65-1BB3EB92A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88F3EF-E4D3-4561-86F3-139AF53FB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C0104-E321-4C27-946C-D158EA5BA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427287-497B-4B40-BF28-B41E079F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2021-02-14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20F2D-7238-4667-80A1-2A9CC9F4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A3486-17C6-4E87-993A-03138DBE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45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D2A8C-15B7-45C4-910A-059221CA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F70E6-280F-4C2A-824C-65117B11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2021-02-14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950B8-A11D-4D25-A9F3-24F79F13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83025-9229-4DE3-A4C8-6C6E8695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29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B9A4ED-4C2D-4AD4-BD68-37A8EC58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2021-02-14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CCF1C-76BD-4F89-98F8-0516A775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432DB-63FF-40CA-930A-7AE3BE4BC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864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4876-A8F2-498B-A265-188C6757C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CE0BC-2E20-4B4C-BD0E-C033D32A5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F70AE-CCEC-412B-B69C-52CE93B92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E03BF-7F59-4CA9-AC56-2308299A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2021-02-14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570C8-E79B-475A-A227-E130A865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A3E57-1317-4B5C-BA5A-FFD2EA4E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85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658E-26FF-48E1-A8EC-A079A5E24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D7106-7712-4557-96EF-3095D355A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EB53D-EFF1-4E9D-9D10-9FEA3B6A7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D2786-D3D9-42AD-80A5-00BB0E2A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2021-02-14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4A534-2483-487C-9A51-D7FC3C92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DF51E-2C26-4711-A71E-8304E15E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49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3DA4EB-A743-4451-8A19-091AC68B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96F7A-25AA-4138-A1B1-029D3024C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871B-B574-48C6-ABB2-8F1F9E769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D4DCB-4D8F-4801-8F28-0DC93F2ABF00}" type="datetimeFigureOut">
              <a:rPr lang="ko-KR" altLang="en-US" smtClean="0"/>
              <a:t>2021-02-14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4E046-1AFD-4046-9144-BC7FC81F3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119F1-46CB-4DC5-B525-CC7F66EEA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7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83943-EB09-4B03-A43D-FE7983344B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CB6BB-40DF-4CAD-B331-38E54F54EC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052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6D3629D5-FA3E-4E80-B780-C13072783F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2963071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4597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5FEB98EB-5606-4383-AA31-34FCD31B3F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3566207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319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5E34DE01-2F18-43C2-8FB0-63C7042E67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405567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1260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63B194E0-21A8-4DAD-8598-0A7C83862A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37699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0345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D12E80E1-0A26-42B0-92B5-D0077C9557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052725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5458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AD3BFCCB-1C88-45AF-806B-2199D1ECAE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7908680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0224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B7C893DC-8CE1-425A-A0AD-A1B72EF30D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7803867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410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3F58AC7-CA26-448F-9A59-445D9D3868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3858173"/>
              </p:ext>
            </p:extLst>
          </p:nvPr>
        </p:nvGraphicFramePr>
        <p:xfrm>
          <a:off x="643467" y="398585"/>
          <a:ext cx="10905066" cy="6377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48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76EA5AF-39CE-469A-8560-240D66A8BB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584532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373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3AB748B-36E2-44A3-9DE6-051BA3CEDE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770062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368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B00A764-9B01-44DC-AC14-C83CBAB3AC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979489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4625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19143A67-6D7C-4CC3-91AF-BE88D195E1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23599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6710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A6B55F71-EAD5-4074-8CFB-AE3B8DFF01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2391662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6792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A6B55F71-EAD5-4074-8CFB-AE3B8DFF01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0394769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6963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DDDB6DEA-DC5A-40A2-B776-5CAB3C312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635882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2588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99</Words>
  <Application>Microsoft Office PowerPoint</Application>
  <PresentationFormat>와이드스크린</PresentationFormat>
  <Paragraphs>27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9" baseType="lpstr">
      <vt:lpstr>맑은 고딕</vt:lpstr>
      <vt:lpstr>Arial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Ryan Jang</dc:creator>
  <cp:lastModifiedBy>Mingu Jang</cp:lastModifiedBy>
  <cp:revision>9</cp:revision>
  <dcterms:created xsi:type="dcterms:W3CDTF">2020-12-21T19:16:43Z</dcterms:created>
  <dcterms:modified xsi:type="dcterms:W3CDTF">2021-02-14T23:40:30Z</dcterms:modified>
</cp:coreProperties>
</file>