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5" r:id="rId4"/>
    <p:sldId id="296" r:id="rId5"/>
    <p:sldId id="276" r:id="rId6"/>
    <p:sldId id="312" r:id="rId7"/>
    <p:sldId id="313" r:id="rId8"/>
    <p:sldId id="314" r:id="rId9"/>
    <p:sldId id="31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7C7C7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Mango\Desktop\ICAS\ICAS%20Polling\ICAS%20Polling%2019%20XIX\Polling%20XIX%20-%20Questiona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XIX: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(Table!$M$2,Table!$M$4)</c:f>
              <c:strCache>
                <c:ptCount val="2"/>
                <c:pt idx="0">
                  <c:v>1-1.        Peace and Prosperity</c:v>
                </c:pt>
                <c:pt idx="1">
                  <c:v>1-2. Beginning of New War</c:v>
                </c:pt>
              </c:strCache>
            </c:strRef>
          </c:cat>
          <c:val>
            <c:numRef>
              <c:f>(Table!$N$2,Table!$N$4)</c:f>
              <c:numCache>
                <c:formatCode>0.0%</c:formatCode>
                <c:ptCount val="2"/>
                <c:pt idx="0">
                  <c:v>0.17857142857142858</c:v>
                </c:pt>
                <c:pt idx="1">
                  <c:v>0.19642857142857142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8-4194-B823-9446B56F11B3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(Table!$M$2,Table!$M$4)</c:f>
              <c:strCache>
                <c:ptCount val="2"/>
                <c:pt idx="0">
                  <c:v>1-1.        Peace and Prosperity</c:v>
                </c:pt>
                <c:pt idx="1">
                  <c:v>1-2. Beginning of New War</c:v>
                </c:pt>
              </c:strCache>
            </c:strRef>
          </c:cat>
          <c:val>
            <c:numRef>
              <c:f>(Table!$O$2,Table!$O$4)</c:f>
              <c:numCache>
                <c:formatCode>0.0%</c:formatCode>
                <c:ptCount val="2"/>
                <c:pt idx="0">
                  <c:v>0.8035714285714286</c:v>
                </c:pt>
                <c:pt idx="1">
                  <c:v>0.6785714285714286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8-4194-B823-9446B56F11B3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(Table!$M$2,Table!$M$4)</c:f>
              <c:strCache>
                <c:ptCount val="2"/>
                <c:pt idx="0">
                  <c:v>1-1.        Peace and Prosperity</c:v>
                </c:pt>
                <c:pt idx="1">
                  <c:v>1-2. Beginning of New War</c:v>
                </c:pt>
              </c:strCache>
            </c:strRef>
          </c:cat>
          <c:val>
            <c:numRef>
              <c:f>(Table!$P$2,Table!$P$4)</c:f>
              <c:numCache>
                <c:formatCode>0.0%</c:formatCode>
                <c:ptCount val="2"/>
                <c:pt idx="0">
                  <c:v>1.7857142857142856E-2</c:v>
                </c:pt>
                <c:pt idx="1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8-4194-B823-9446B56F1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(Table!$M$6,Table!$M$8,Table!$M$16)</c:f>
              <c:strCache>
                <c:ptCount val="3"/>
                <c:pt idx="0">
                  <c:v>2.       Do you believe that a peaceful co-existence possible between the SK people and the NK people?</c:v>
                </c:pt>
                <c:pt idx="1">
                  <c:v>3.       Do you believe that SK should build its own nukes?</c:v>
                </c:pt>
                <c:pt idx="2">
                  <c:v>5.        Do you believe that an end-of-war declaration will achieve denuclearisation of NK and an establishment of peace on the Korean Peninsula?</c:v>
                </c:pt>
              </c:strCache>
            </c:strRef>
          </c:cat>
          <c:val>
            <c:numRef>
              <c:f>(Table!$N$6,Table!$N$8,Table!$N$16)</c:f>
              <c:numCache>
                <c:formatCode>0.0%</c:formatCode>
                <c:ptCount val="3"/>
                <c:pt idx="0">
                  <c:v>0.6607142857142857</c:v>
                </c:pt>
                <c:pt idx="1">
                  <c:v>0.3392857142857143</c:v>
                </c:pt>
                <c:pt idx="2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D-4FA1-A43E-D8B10C036CA9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(Table!$M$6,Table!$M$8,Table!$M$16)</c:f>
              <c:strCache>
                <c:ptCount val="3"/>
                <c:pt idx="0">
                  <c:v>2.       Do you believe that a peaceful co-existence possible between the SK people and the NK people?</c:v>
                </c:pt>
                <c:pt idx="1">
                  <c:v>3.       Do you believe that SK should build its own nukes?</c:v>
                </c:pt>
                <c:pt idx="2">
                  <c:v>5.        Do you believe that an end-of-war declaration will achieve denuclearisation of NK and an establishment of peace on the Korean Peninsula?</c:v>
                </c:pt>
              </c:strCache>
            </c:strRef>
          </c:cat>
          <c:val>
            <c:numRef>
              <c:f>(Table!$O$6,Table!$O$8,Table!$O$16)</c:f>
              <c:numCache>
                <c:formatCode>0.0%</c:formatCode>
                <c:ptCount val="3"/>
                <c:pt idx="0">
                  <c:v>0.3392857142857143</c:v>
                </c:pt>
                <c:pt idx="1">
                  <c:v>0.6607142857142857</c:v>
                </c:pt>
                <c:pt idx="2">
                  <c:v>0.9464285714285714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D-4FA1-A43E-D8B10C036CA9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(Table!$M$6,Table!$M$8,Table!$M$16)</c:f>
              <c:strCache>
                <c:ptCount val="3"/>
                <c:pt idx="0">
                  <c:v>2.       Do you believe that a peaceful co-existence possible between the SK people and the NK people?</c:v>
                </c:pt>
                <c:pt idx="1">
                  <c:v>3.       Do you believe that SK should build its own nukes?</c:v>
                </c:pt>
                <c:pt idx="2">
                  <c:v>5.        Do you believe that an end-of-war declaration will achieve denuclearisation of NK and an establishment of peace on the Korean Peninsula?</c:v>
                </c:pt>
              </c:strCache>
            </c:strRef>
          </c:cat>
          <c:val>
            <c:numRef>
              <c:f>(Table!$P$6,Table!$P$8,Table!$P$16)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1.7857142857142856E-2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AD-4FA1-A43E-D8B10C036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(Table!$M$10,Table!$M$12,Table!$M$14)</c:f>
              <c:strCache>
                <c:ptCount val="3"/>
                <c:pt idx="0">
                  <c:v>4-1.       Missiles</c:v>
                </c:pt>
                <c:pt idx="1">
                  <c:v>4-2. Nukes</c:v>
                </c:pt>
                <c:pt idx="2">
                  <c:v>4-3. A Nobel Peace Prize</c:v>
                </c:pt>
              </c:strCache>
            </c:strRef>
          </c:cat>
          <c:val>
            <c:numRef>
              <c:f>(Table!$N$10,Table!$N$12,Table!$N$14)</c:f>
              <c:numCache>
                <c:formatCode>0.0%</c:formatCode>
                <c:ptCount val="3"/>
                <c:pt idx="0">
                  <c:v>0.32142857142857145</c:v>
                </c:pt>
                <c:pt idx="1">
                  <c:v>0.26785714285714285</c:v>
                </c:pt>
                <c:pt idx="2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B-4FCA-859C-4BC131E3DAAA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(Table!$M$10,Table!$M$12,Table!$M$14)</c:f>
              <c:strCache>
                <c:ptCount val="3"/>
                <c:pt idx="0">
                  <c:v>4-1.       Missiles</c:v>
                </c:pt>
                <c:pt idx="1">
                  <c:v>4-2. Nukes</c:v>
                </c:pt>
                <c:pt idx="2">
                  <c:v>4-3. A Nobel Peace Prize</c:v>
                </c:pt>
              </c:strCache>
            </c:strRef>
          </c:cat>
          <c:val>
            <c:numRef>
              <c:f>(Table!$O$10,Table!$O$12,Table!$O$14)</c:f>
              <c:numCache>
                <c:formatCode>0.0%</c:formatCode>
                <c:ptCount val="3"/>
                <c:pt idx="0">
                  <c:v>0.5535714285714286</c:v>
                </c:pt>
                <c:pt idx="1">
                  <c:v>0.5892857142857143</c:v>
                </c:pt>
                <c:pt idx="2">
                  <c:v>0.6964285714285714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6B-4FCA-859C-4BC131E3DAAA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(Table!$M$10,Table!$M$12,Table!$M$14)</c:f>
              <c:strCache>
                <c:ptCount val="3"/>
                <c:pt idx="0">
                  <c:v>4-1.       Missiles</c:v>
                </c:pt>
                <c:pt idx="1">
                  <c:v>4-2. Nukes</c:v>
                </c:pt>
                <c:pt idx="2">
                  <c:v>4-3. A Nobel Peace Prize</c:v>
                </c:pt>
              </c:strCache>
            </c:strRef>
          </c:cat>
          <c:val>
            <c:numRef>
              <c:f>(Table!$P$10,Table!$P$12,Table!$P$14)</c:f>
              <c:numCache>
                <c:formatCode>0.0%</c:formatCode>
                <c:ptCount val="3"/>
                <c:pt idx="0">
                  <c:v>0.125</c:v>
                </c:pt>
                <c:pt idx="1">
                  <c:v>0.14285714285714285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6B-4FCA-859C-4BC131E3D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8.7414546541502339E-2"/>
          <c:w val="0.92898716028200523"/>
          <c:h val="0.57981928865126442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(Table!$M$18,Table!$M$20)</c:f>
              <c:strCache>
                <c:ptCount val="2"/>
                <c:pt idx="0">
                  <c:v>6-1. Adopt</c:v>
                </c:pt>
                <c:pt idx="1">
                  <c:v>6-2. No Adopt</c:v>
                </c:pt>
              </c:strCache>
            </c:strRef>
          </c:cat>
          <c:val>
            <c:numRef>
              <c:f>(Table!$N$18,Table!$N$20)</c:f>
              <c:numCache>
                <c:formatCode>0.0%</c:formatCode>
                <c:ptCount val="2"/>
                <c:pt idx="0">
                  <c:v>0.21428571428571427</c:v>
                </c:pt>
                <c:pt idx="1">
                  <c:v>0.5535714285714286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CBA-BB85-351A1EF10AC4}"/>
            </c:ext>
          </c:extLst>
        </c:ser>
        <c:ser>
          <c:idx val="4"/>
          <c:order val="1"/>
          <c:tx>
            <c:strRef>
              <c:f>Table!$O$5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(Table!$M$18,Table!$M$20)</c:f>
              <c:strCache>
                <c:ptCount val="2"/>
                <c:pt idx="0">
                  <c:v>6-1. Adopt</c:v>
                </c:pt>
                <c:pt idx="1">
                  <c:v>6-2. No Adopt</c:v>
                </c:pt>
              </c:strCache>
            </c:strRef>
          </c:cat>
          <c:val>
            <c:numRef>
              <c:f>(Table!$O$18,Table!$O$20)</c:f>
              <c:numCache>
                <c:formatCode>0.0%</c:formatCode>
                <c:ptCount val="2"/>
                <c:pt idx="0">
                  <c:v>0.6785714285714286</c:v>
                </c:pt>
                <c:pt idx="1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0F-4CBA-BB85-351A1EF10AC4}"/>
            </c:ext>
          </c:extLst>
        </c:ser>
        <c:ser>
          <c:idx val="5"/>
          <c:order val="2"/>
          <c:tx>
            <c:strRef>
              <c:f>Table!$P$5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(Table!$M$18,Table!$M$20)</c:f>
              <c:strCache>
                <c:ptCount val="2"/>
                <c:pt idx="0">
                  <c:v>6-1. Adopt</c:v>
                </c:pt>
                <c:pt idx="1">
                  <c:v>6-2. No Adopt</c:v>
                </c:pt>
              </c:strCache>
            </c:strRef>
          </c:cat>
          <c:val>
            <c:numRef>
              <c:f>(Table!$P$18,Table!$P$20)</c:f>
              <c:numCache>
                <c:formatCode>0.0%</c:formatCode>
                <c:ptCount val="2"/>
                <c:pt idx="0">
                  <c:v>0.10714285714285714</c:v>
                </c:pt>
                <c:pt idx="1">
                  <c:v>0.26785714285714285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CBA-BB85-351A1EF10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(Table!$M$22,Table!$M$24,Table!$M$34)</c:f>
              <c:strCache>
                <c:ptCount val="3"/>
                <c:pt idx="0">
                  <c:v>7.        Do you believe that SK has ever asked NK to abandon its hostile policy towards SK?</c:v>
                </c:pt>
                <c:pt idx="1">
                  <c:v>8.        Do you believe that SK poses an existential threat to Jong Un Kim (KJU) regime?</c:v>
                </c:pt>
                <c:pt idx="2">
                  <c:v>11.        Do you believe that two fronts conflict, i.e., Taiwan and Korean Peninsula, could be possible?</c:v>
                </c:pt>
              </c:strCache>
            </c:strRef>
          </c:cat>
          <c:val>
            <c:numRef>
              <c:f>(Table!$N$22,Table!$N$24,Table!$N$34)</c:f>
              <c:numCache>
                <c:formatCode>0.0%</c:formatCode>
                <c:ptCount val="3"/>
                <c:pt idx="0">
                  <c:v>0.5178571428571429</c:v>
                </c:pt>
                <c:pt idx="1">
                  <c:v>0.39285714285714285</c:v>
                </c:pt>
                <c:pt idx="2">
                  <c:v>0.8392857142857143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EB-4EAC-87B5-556FC6E081F5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(Table!$M$22,Table!$M$24,Table!$M$34)</c:f>
              <c:strCache>
                <c:ptCount val="3"/>
                <c:pt idx="0">
                  <c:v>7.        Do you believe that SK has ever asked NK to abandon its hostile policy towards SK?</c:v>
                </c:pt>
                <c:pt idx="1">
                  <c:v>8.        Do you believe that SK poses an existential threat to Jong Un Kim (KJU) regime?</c:v>
                </c:pt>
                <c:pt idx="2">
                  <c:v>11.        Do you believe that two fronts conflict, i.e., Taiwan and Korean Peninsula, could be possible?</c:v>
                </c:pt>
              </c:strCache>
            </c:strRef>
          </c:cat>
          <c:val>
            <c:numRef>
              <c:f>(Table!$O$22,Table!$O$24,Table!$O$34)</c:f>
              <c:numCache>
                <c:formatCode>0.0%</c:formatCode>
                <c:ptCount val="3"/>
                <c:pt idx="0">
                  <c:v>0.4107142857142857</c:v>
                </c:pt>
                <c:pt idx="1">
                  <c:v>0.5714285714285714</c:v>
                </c:pt>
                <c:pt idx="2">
                  <c:v>0.10714285714285714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EB-4EAC-87B5-556FC6E081F5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(Table!$M$22,Table!$M$24,Table!$M$34)</c:f>
              <c:strCache>
                <c:ptCount val="3"/>
                <c:pt idx="0">
                  <c:v>7.        Do you believe that SK has ever asked NK to abandon its hostile policy towards SK?</c:v>
                </c:pt>
                <c:pt idx="1">
                  <c:v>8.        Do you believe that SK poses an existential threat to Jong Un Kim (KJU) regime?</c:v>
                </c:pt>
                <c:pt idx="2">
                  <c:v>11.        Do you believe that two fronts conflict, i.e., Taiwan and Korean Peninsula, could be possible?</c:v>
                </c:pt>
              </c:strCache>
            </c:strRef>
          </c:cat>
          <c:val>
            <c:numRef>
              <c:f>(Table!$P$22,Table!$P$24,Table!$P$34)</c:f>
              <c:numCache>
                <c:formatCode>0.0%</c:formatCode>
                <c:ptCount val="3"/>
                <c:pt idx="0">
                  <c:v>7.1428571428571425E-2</c:v>
                </c:pt>
                <c:pt idx="1">
                  <c:v>3.5714285714285712E-2</c:v>
                </c:pt>
                <c:pt idx="2">
                  <c:v>5.3571428571428568E-2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EB-4EAC-87B5-556FC6E08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(Table!$M$26,Table!$M$28)</c:f>
              <c:strCache>
                <c:ptCount val="2"/>
                <c:pt idx="0">
                  <c:v>9-1. Denuclearisation of NK</c:v>
                </c:pt>
                <c:pt idx="1">
                  <c:v>9-2. Discontinuance of SK</c:v>
                </c:pt>
              </c:strCache>
            </c:strRef>
          </c:cat>
          <c:val>
            <c:numRef>
              <c:f>(Table!$N$26,Table!$N$28)</c:f>
              <c:numCache>
                <c:formatCode>0.0%</c:formatCode>
                <c:ptCount val="2"/>
                <c:pt idx="0">
                  <c:v>5.3571428571428568E-2</c:v>
                </c:pt>
                <c:pt idx="1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6-41BF-A42E-441014D9707C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(Table!$M$26,Table!$M$28)</c:f>
              <c:strCache>
                <c:ptCount val="2"/>
                <c:pt idx="0">
                  <c:v>9-1. Denuclearisation of NK</c:v>
                </c:pt>
                <c:pt idx="1">
                  <c:v>9-2. Discontinuance of SK</c:v>
                </c:pt>
              </c:strCache>
            </c:strRef>
          </c:cat>
          <c:val>
            <c:numRef>
              <c:f>(Table!$O$26,Table!$O$28)</c:f>
              <c:numCache>
                <c:formatCode>0.0%</c:formatCode>
                <c:ptCount val="2"/>
                <c:pt idx="0">
                  <c:v>0.9107142857142857</c:v>
                </c:pt>
                <c:pt idx="1">
                  <c:v>0.6428571428571429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86-41BF-A42E-441014D9707C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(Table!$M$26,Table!$M$28)</c:f>
              <c:strCache>
                <c:ptCount val="2"/>
                <c:pt idx="0">
                  <c:v>9-1. Denuclearisation of NK</c:v>
                </c:pt>
                <c:pt idx="1">
                  <c:v>9-2. Discontinuance of SK</c:v>
                </c:pt>
              </c:strCache>
            </c:strRef>
          </c:cat>
          <c:val>
            <c:numRef>
              <c:f>(Table!$P$26,Table!$P$28)</c:f>
              <c:numCache>
                <c:formatCode>0.0%</c:formatCode>
                <c:ptCount val="2"/>
                <c:pt idx="0">
                  <c:v>3.5714285714285712E-2</c:v>
                </c:pt>
                <c:pt idx="1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6-41BF-A42E-441014D97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(Table!$M$30,Table!$M$32)</c:f>
              <c:strCache>
                <c:ptCount val="2"/>
                <c:pt idx="0">
                  <c:v>10-1. Strategic ambiguity</c:v>
                </c:pt>
                <c:pt idx="1">
                  <c:v>10-2. Strategic clarity</c:v>
                </c:pt>
              </c:strCache>
            </c:strRef>
          </c:cat>
          <c:val>
            <c:numRef>
              <c:f>(Table!$N$30,Table!$N$32)</c:f>
              <c:numCache>
                <c:formatCode>0.0%</c:formatCode>
                <c:ptCount val="2"/>
                <c:pt idx="0">
                  <c:v>0.4642857142857143</c:v>
                </c:pt>
                <c:pt idx="1">
                  <c:v>0.48214285714285715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5-42B3-8761-F11A5795F430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(Table!$M$30,Table!$M$32)</c:f>
              <c:strCache>
                <c:ptCount val="2"/>
                <c:pt idx="0">
                  <c:v>10-1. Strategic ambiguity</c:v>
                </c:pt>
                <c:pt idx="1">
                  <c:v>10-2. Strategic clarity</c:v>
                </c:pt>
              </c:strCache>
            </c:strRef>
          </c:cat>
          <c:val>
            <c:numRef>
              <c:f>(Table!$O$30,Table!$O$32)</c:f>
              <c:numCache>
                <c:formatCode>0.0%</c:formatCode>
                <c:ptCount val="2"/>
                <c:pt idx="0">
                  <c:v>0.39285714285714285</c:v>
                </c:pt>
                <c:pt idx="1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C5-42B3-8761-F11A5795F430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(Table!$M$30,Table!$M$32)</c:f>
              <c:strCache>
                <c:ptCount val="2"/>
                <c:pt idx="0">
                  <c:v>10-1. Strategic ambiguity</c:v>
                </c:pt>
                <c:pt idx="1">
                  <c:v>10-2. Strategic clarity</c:v>
                </c:pt>
              </c:strCache>
            </c:strRef>
          </c:cat>
          <c:val>
            <c:numRef>
              <c:f>(Table!$P$30,Table!$P$32)</c:f>
              <c:numCache>
                <c:formatCode>0.0%</c:formatCode>
                <c:ptCount val="2"/>
                <c:pt idx="0">
                  <c:v>0.14285714285714285</c:v>
                </c:pt>
                <c:pt idx="1">
                  <c:v>8.9285714285714288E-2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C5-42B3-8761-F11A5795F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XIX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(Table!$M$36,Table!$M$38,Table!$M$40,Table!$M$42)</c:f>
              <c:strCache>
                <c:ptCount val="4"/>
                <c:pt idx="0">
                  <c:v>12-1. Sputnik moment </c:v>
                </c:pt>
                <c:pt idx="1">
                  <c:v>12-2. Worse than Sputnik moment</c:v>
                </c:pt>
                <c:pt idx="2">
                  <c:v>12-3. Very concerning</c:v>
                </c:pt>
                <c:pt idx="3">
                  <c:v>12-4. Pacing threat</c:v>
                </c:pt>
              </c:strCache>
            </c:strRef>
          </c:cat>
          <c:val>
            <c:numRef>
              <c:f>(Table!$N$36,Table!$N$38,Table!$N$40,Table!$N$42)</c:f>
              <c:numCache>
                <c:formatCode>0.0%</c:formatCode>
                <c:ptCount val="4"/>
                <c:pt idx="0">
                  <c:v>0.35714285714285715</c:v>
                </c:pt>
                <c:pt idx="1">
                  <c:v>0.17857142857142858</c:v>
                </c:pt>
                <c:pt idx="2">
                  <c:v>0.7678571428571429</c:v>
                </c:pt>
                <c:pt idx="3">
                  <c:v>0.6428571428571429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FE-43FD-836F-D6F79952168F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(Table!$M$36,Table!$M$38,Table!$M$40,Table!$M$42)</c:f>
              <c:strCache>
                <c:ptCount val="4"/>
                <c:pt idx="0">
                  <c:v>12-1. Sputnik moment </c:v>
                </c:pt>
                <c:pt idx="1">
                  <c:v>12-2. Worse than Sputnik moment</c:v>
                </c:pt>
                <c:pt idx="2">
                  <c:v>12-3. Very concerning</c:v>
                </c:pt>
                <c:pt idx="3">
                  <c:v>12-4. Pacing threat</c:v>
                </c:pt>
              </c:strCache>
            </c:strRef>
          </c:cat>
          <c:val>
            <c:numRef>
              <c:f>(Table!$O$36,Table!$O$38,Table!$O$40,Table!$O$42)</c:f>
              <c:numCache>
                <c:formatCode>0.0%</c:formatCode>
                <c:ptCount val="4"/>
                <c:pt idx="0">
                  <c:v>0.42857142857142855</c:v>
                </c:pt>
                <c:pt idx="1">
                  <c:v>0.5535714285714286</c:v>
                </c:pt>
                <c:pt idx="2">
                  <c:v>0.10714285714285714</c:v>
                </c:pt>
                <c:pt idx="3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FE-43FD-836F-D6F79952168F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(Table!$M$36,Table!$M$38,Table!$M$40,Table!$M$42)</c:f>
              <c:strCache>
                <c:ptCount val="4"/>
                <c:pt idx="0">
                  <c:v>12-1. Sputnik moment </c:v>
                </c:pt>
                <c:pt idx="1">
                  <c:v>12-2. Worse than Sputnik moment</c:v>
                </c:pt>
                <c:pt idx="2">
                  <c:v>12-3. Very concerning</c:v>
                </c:pt>
                <c:pt idx="3">
                  <c:v>12-4. Pacing threat</c:v>
                </c:pt>
              </c:strCache>
            </c:strRef>
          </c:cat>
          <c:val>
            <c:numRef>
              <c:f>(Table!$P$36,Table!$P$38,Table!$P$40,Table!$P$42)</c:f>
              <c:numCache>
                <c:formatCode>0.0%</c:formatCode>
                <c:ptCount val="4"/>
                <c:pt idx="0">
                  <c:v>0.21428571428571427</c:v>
                </c:pt>
                <c:pt idx="1">
                  <c:v>0.26785714285714285</c:v>
                </c:pt>
                <c:pt idx="2">
                  <c:v>0.125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FE-43FD-836F-D6F799521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0.2068</cdr:x>
      <cdr:y>0.08618</cdr:y>
    </cdr:from>
    <cdr:to>
      <cdr:x>0.91853</cdr:x>
      <cdr:y>0.27257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18E08C6F-38F7-4F56-88FF-61BA2AD17B6E}"/>
            </a:ext>
          </a:extLst>
        </cdr:cNvPr>
        <cdr:cNvSpPr txBox="1"/>
      </cdr:nvSpPr>
      <cdr:spPr>
        <a:xfrm xmlns:a="http://schemas.openxmlformats.org/drawingml/2006/main">
          <a:off x="1679575" y="469900"/>
          <a:ext cx="5780489" cy="1016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effectLst/>
              <a:latin typeface="+mn-lt"/>
              <a:ea typeface="+mn-ea"/>
              <a:cs typeface="+mn-cs"/>
            </a:rPr>
            <a:t>1.        </a:t>
          </a:r>
          <a:r>
            <a:rPr lang="en-US" altLang="ko-KR" sz="1100">
              <a:effectLst/>
              <a:latin typeface="+mn-lt"/>
              <a:ea typeface="+mn-ea"/>
              <a:cs typeface="+mn-cs"/>
            </a:rPr>
            <a:t>Do you believe that a declaration of the end of the Korean War will bring about one of the following in the Korean Peninsula?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0.19879</cdr:x>
      <cdr:y>0.10758</cdr:y>
    </cdr:from>
    <cdr:to>
      <cdr:x>0.91065</cdr:x>
      <cdr:y>0.29394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409700" y="533400"/>
          <a:ext cx="5048250" cy="92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effectLst/>
              <a:latin typeface="+mn-lt"/>
              <a:ea typeface="+mn-ea"/>
              <a:cs typeface="+mn-cs"/>
            </a:rPr>
            <a:t>4.        </a:t>
          </a:r>
          <a:r>
            <a:rPr lang="en-US" altLang="ko-KR" sz="1100">
              <a:effectLst/>
              <a:latin typeface="+mn-lt"/>
              <a:ea typeface="+mn-ea"/>
              <a:cs typeface="+mn-cs"/>
            </a:rPr>
            <a:t>What do you believe the SK-NK summits have produced to date?</a:t>
          </a:r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0.18404</cdr:x>
      <cdr:y>0.08981</cdr:y>
    </cdr:from>
    <cdr:to>
      <cdr:x>0.8959</cdr:x>
      <cdr:y>0.27617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04A8091-94DD-4332-96BE-6854963B9820}"/>
            </a:ext>
          </a:extLst>
        </cdr:cNvPr>
        <cdr:cNvSpPr txBox="1"/>
      </cdr:nvSpPr>
      <cdr:spPr>
        <a:xfrm xmlns:a="http://schemas.openxmlformats.org/drawingml/2006/main">
          <a:off x="2006925" y="500361"/>
          <a:ext cx="7762881" cy="1038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dirty="0">
              <a:effectLst/>
              <a:latin typeface="+mn-lt"/>
              <a:ea typeface="+mn-ea"/>
              <a:cs typeface="+mn-cs"/>
            </a:rPr>
            <a:t>6.        </a:t>
          </a:r>
          <a:r>
            <a:rPr lang="en-US" altLang="ko-KR" sz="1100" dirty="0">
              <a:effectLst/>
              <a:latin typeface="+mn-lt"/>
              <a:ea typeface="+mn-ea"/>
              <a:cs typeface="+mn-cs"/>
            </a:rPr>
            <a:t>Do you believe that the US should or should not adopt a No-First-Use (NFU) doctrine of nuclear bombs?</a:t>
          </a:r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0.20114</cdr:x>
      <cdr:y>0.07439</cdr:y>
    </cdr:from>
    <cdr:to>
      <cdr:x>0.913</cdr:x>
      <cdr:y>0.26075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633276" y="405687"/>
          <a:ext cx="5780489" cy="1016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effectLst/>
              <a:latin typeface="+mn-lt"/>
              <a:ea typeface="+mn-ea"/>
              <a:cs typeface="+mn-cs"/>
            </a:rPr>
            <a:t>9.        </a:t>
          </a:r>
          <a:r>
            <a:rPr lang="en-US" altLang="ko-KR" sz="1100">
              <a:effectLst/>
              <a:latin typeface="+mn-lt"/>
              <a:ea typeface="+mn-ea"/>
              <a:cs typeface="+mn-cs"/>
            </a:rPr>
            <a:t>Do you believe that a declaration of the end of Korean War may bring about  one of the following?</a:t>
          </a:r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0.19879</cdr:x>
      <cdr:y>0.10758</cdr:y>
    </cdr:from>
    <cdr:to>
      <cdr:x>0.91065</cdr:x>
      <cdr:y>0.29394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409700" y="533400"/>
          <a:ext cx="5048250" cy="92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effectLst/>
              <a:latin typeface="+mn-lt"/>
              <a:ea typeface="+mn-ea"/>
              <a:cs typeface="+mn-cs"/>
            </a:rPr>
            <a:t>10.        </a:t>
          </a:r>
          <a:r>
            <a:rPr lang="en-US" altLang="ko-KR" sz="1100">
              <a:effectLst/>
              <a:latin typeface="+mn-lt"/>
              <a:ea typeface="+mn-ea"/>
              <a:cs typeface="+mn-cs"/>
            </a:rPr>
            <a:t>Do you believe that the USG should continue maintaining a "strategic ambiguity" posture or declare an affirmative position of "strategic clarity" in managing a possible Taiwan contingency</a:t>
          </a:r>
          <a:r>
            <a:rPr lang="en-US" altLang="ko-KR" sz="1100" i="1" baseline="0">
              <a:effectLst/>
              <a:latin typeface="+mn-lt"/>
              <a:ea typeface="+mn-ea"/>
              <a:cs typeface="+mn-cs"/>
            </a:rPr>
            <a:t> </a:t>
          </a:r>
          <a:r>
            <a:rPr lang="en-US" altLang="ko-KR" sz="1100" i="1">
              <a:effectLst/>
              <a:latin typeface="+mn-lt"/>
              <a:ea typeface="+mn-ea"/>
              <a:cs typeface="+mn-cs"/>
            </a:rPr>
            <a:t>vis-a-vis</a:t>
          </a:r>
          <a:r>
            <a:rPr lang="en-US" altLang="ko-KR" sz="1100">
              <a:effectLst/>
              <a:latin typeface="+mn-lt"/>
              <a:ea typeface="+mn-ea"/>
              <a:cs typeface="+mn-cs"/>
            </a:rPr>
            <a:t> a military action of the PRC?</a:t>
          </a:r>
          <a:endParaRPr lang="en-US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0.19879</cdr:x>
      <cdr:y>0.10758</cdr:y>
    </cdr:from>
    <cdr:to>
      <cdr:x>0.91065</cdr:x>
      <cdr:y>0.29394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409700" y="533400"/>
          <a:ext cx="5048250" cy="92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effectLst/>
              <a:latin typeface="+mn-lt"/>
              <a:ea typeface="+mn-ea"/>
              <a:cs typeface="+mn-cs"/>
            </a:rPr>
            <a:t>12.        </a:t>
          </a:r>
          <a:r>
            <a:rPr lang="en-US" altLang="ko-KR" sz="1100">
              <a:effectLst/>
              <a:latin typeface="+mn-lt"/>
              <a:ea typeface="+mn-ea"/>
              <a:cs typeface="+mn-cs"/>
            </a:rPr>
            <a:t>What is your response to the recent Hypersonic Missile Test (HMT) conducted by PRC (People's Republic of China)?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en-US" altLang="ko-KR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ICAS</a:t>
            </a:r>
            <a:r>
              <a:rPr lang="en-US" altLang="ko-KR" dirty="0"/>
              <a:t> Polling XIX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5E2DF66A-C7B9-4A3B-B6D1-B78516B78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090636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8C15A2-D5E2-49AF-9132-5DDC403F5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59143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72C09C9D-6B5F-4C5E-ADA2-7337C0F4B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83419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B9B08140-851F-42F8-B82E-6CDBC6C69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02259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EB74388A-817A-484E-B714-D27F532221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33843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96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AEFB0524-E918-405E-9F42-46BFD03EE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5627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65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DE956E3B-BC94-4CC3-BCAB-D0FBFE688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95853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1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E1C5EE2F-26CB-48E1-A1BF-476EFF0B64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6148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75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274</Words>
  <Application>Microsoft Office PowerPoint</Application>
  <PresentationFormat>와이드스크린</PresentationFormat>
  <Paragraphs>39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Theme</vt:lpstr>
      <vt:lpstr>ICAS Polling XIX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Ryan Jang</cp:lastModifiedBy>
  <cp:revision>44</cp:revision>
  <dcterms:created xsi:type="dcterms:W3CDTF">2020-12-21T19:16:43Z</dcterms:created>
  <dcterms:modified xsi:type="dcterms:W3CDTF">2021-12-14T22:40:02Z</dcterms:modified>
</cp:coreProperties>
</file>