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7.xml" ContentType="application/vnd.openxmlformats-officedocument.drawingml.chartshapes+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8.xml" ContentType="application/vnd.openxmlformats-officedocument.drawingml.chartshapes+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9.xml" ContentType="application/vnd.openxmlformats-officedocument.drawingml.chartshapes+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0.xml" ContentType="application/vnd.openxmlformats-officedocument.drawingml.chartshapes+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charts/chart14.xml" ContentType="application/vnd.openxmlformats-officedocument.drawingml.chart+xml"/>
  <Override PartName="/ppt/charts/style8.xml" ContentType="application/vnd.ms-office.chartstyle+xml"/>
  <Override PartName="/ppt/charts/colors8.xml" ContentType="application/vnd.ms-office.chartcolorstyle+xml"/>
  <Override PartName="/ppt/charts/chart15.xml" ContentType="application/vnd.openxmlformats-officedocument.drawingml.chart+xml"/>
  <Override PartName="/ppt/charts/style9.xml" ContentType="application/vnd.ms-office.chartstyle+xml"/>
  <Override PartName="/ppt/charts/colors9.xml" ContentType="application/vnd.ms-office.chartcolorstyle+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8.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2.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3.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4.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5.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95" r:id="rId4"/>
    <p:sldId id="296" r:id="rId5"/>
    <p:sldId id="276"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6161"/>
    <a:srgbClr val="7C7C7C"/>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21" autoAdjust="0"/>
    <p:restoredTop sz="94660"/>
  </p:normalViewPr>
  <p:slideViewPr>
    <p:cSldViewPr snapToGrid="0">
      <p:cViewPr varScale="1">
        <p:scale>
          <a:sx n="74" d="100"/>
          <a:sy n="74" d="100"/>
        </p:scale>
        <p:origin x="54" y="20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ngo\Desktop\ICAS\ICAS%20Polling\ICAS%20Polling%2020%20XX\Polling%20XX%20-%20Questionaire.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9.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7.xml"/><Relationship Id="rId1" Type="http://schemas.microsoft.com/office/2011/relationships/chartStyle" Target="style7.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8.xml"/><Relationship Id="rId1" Type="http://schemas.microsoft.com/office/2011/relationships/chartStyle" Target="style8.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9.xml"/><Relationship Id="rId1" Type="http://schemas.microsoft.com/office/2011/relationships/chartStyle" Target="style9.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1.xml"/><Relationship Id="rId1" Type="http://schemas.microsoft.com/office/2011/relationships/chartStyle" Target="style11.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2.xml"/><Relationship Id="rId1" Type="http://schemas.microsoft.com/office/2011/relationships/chartStyle" Target="style12.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ango\Desktop\ICAS\ICAS%20Polling\ICAS%20Polling%2020%20XX\Polling%20XX%20-%20Questionaire.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4.xml"/><Relationship Id="rId1" Type="http://schemas.microsoft.com/office/2011/relationships/chartStyle" Target="style14.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5.xml"/><Relationship Id="rId1" Type="http://schemas.microsoft.com/office/2011/relationships/chartStyle" Target="style15.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6.xml"/><Relationship Id="rId1" Type="http://schemas.microsoft.com/office/2011/relationships/chartStyle" Target="style16.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7.xml"/><Relationship Id="rId1" Type="http://schemas.microsoft.com/office/2011/relationships/chartStyle" Target="style17.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8.xml"/><Relationship Id="rId1" Type="http://schemas.microsoft.com/office/2011/relationships/chartStyle" Target="style18.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9.xml"/><Relationship Id="rId1" Type="http://schemas.microsoft.com/office/2011/relationships/chartStyle" Target="style19.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ango\Desktop\ICAS\ICAS%20Polling\ICAS%20Polling%2020%20XX\Polling%20XX%20-%20Questionaire.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Mango\Desktop\ICAS\ICAS%20Polling\ICAS%20Polling%2020%20XX\Polling%20XX%20-%20Questionair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Mango\Desktop\ICAS\ICAS%20Polling\ICAS%20Polling%2020%20XX\Polling%20XX%20-%20Questionaire.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Mango\Desktop\ICAS\ICAS%20Polling\ICAS%20Polling%2020%20XX\Polling%20XX%20-%20Questionaire.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Pie%20Chart.xlsx" TargetMode="External"/><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ngo\Desktop\ICAS\ICAS%20Polling\ICAS%20Polling%2020%20XX\Polling%20XX%20-%20Questionair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XX: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spPr>
            <a:solidFill>
              <a:srgbClr val="0070C0"/>
            </a:solidFill>
          </c:spPr>
          <c:invertIfNegative val="0"/>
          <c:cat>
            <c:strRef>
              <c:f>(Table!$M$2,Table!$M$4)</c:f>
              <c:strCache>
                <c:ptCount val="2"/>
                <c:pt idx="0">
                  <c:v>1.    Do you believe that it is about time to change "We Go Together" (WGT) to "We Fight Together and Win" (WFTW) within the context of the US-SK military readiness?</c:v>
                </c:pt>
                <c:pt idx="1">
                  <c:v>2.    Do you suppose that SK could face within not too distant future a geopolitical predicament akin to currently plaguing Ukraine?</c:v>
                </c:pt>
              </c:strCache>
            </c:strRef>
          </c:cat>
          <c:val>
            <c:numRef>
              <c:f>(Table!$N$2,Table!$N$4)</c:f>
              <c:numCache>
                <c:formatCode>0.0%</c:formatCode>
                <c:ptCount val="2"/>
                <c:pt idx="0">
                  <c:v>0.35294117647058826</c:v>
                </c:pt>
                <c:pt idx="1">
                  <c:v>0.41176470588235292</c:v>
                </c:pt>
              </c:numCache>
            </c:numRef>
          </c:val>
          <c:extLst>
            <c:ext xmlns:c16="http://schemas.microsoft.com/office/drawing/2014/chart" uri="{C3380CC4-5D6E-409C-BE32-E72D297353CC}">
              <c16:uniqueId val="{00000000-6783-4DA9-BD53-4F24A98A0349}"/>
            </c:ext>
          </c:extLst>
        </c:ser>
        <c:ser>
          <c:idx val="1"/>
          <c:order val="1"/>
          <c:tx>
            <c:strRef>
              <c:f>Table!$O$1</c:f>
              <c:strCache>
                <c:ptCount val="1"/>
                <c:pt idx="0">
                  <c:v>No</c:v>
                </c:pt>
              </c:strCache>
            </c:strRef>
          </c:tx>
          <c:spPr>
            <a:solidFill>
              <a:srgbClr val="FF0000"/>
            </a:solidFill>
          </c:spPr>
          <c:invertIfNegative val="0"/>
          <c:cat>
            <c:strRef>
              <c:f>(Table!$M$2,Table!$M$4)</c:f>
              <c:strCache>
                <c:ptCount val="2"/>
                <c:pt idx="0">
                  <c:v>1.    Do you believe that it is about time to change "We Go Together" (WGT) to "We Fight Together and Win" (WFTW) within the context of the US-SK military readiness?</c:v>
                </c:pt>
                <c:pt idx="1">
                  <c:v>2.    Do you suppose that SK could face within not too distant future a geopolitical predicament akin to currently plaguing Ukraine?</c:v>
                </c:pt>
              </c:strCache>
            </c:strRef>
          </c:cat>
          <c:val>
            <c:numRef>
              <c:f>(Table!$O$2,Table!$O$4)</c:f>
              <c:numCache>
                <c:formatCode>0.0%</c:formatCode>
                <c:ptCount val="2"/>
                <c:pt idx="0">
                  <c:v>0.61764705882352944</c:v>
                </c:pt>
                <c:pt idx="1">
                  <c:v>0.58823529411764708</c:v>
                </c:pt>
              </c:numCache>
            </c:numRef>
          </c:val>
          <c:extLst>
            <c:ext xmlns:c16="http://schemas.microsoft.com/office/drawing/2014/chart" uri="{C3380CC4-5D6E-409C-BE32-E72D297353CC}">
              <c16:uniqueId val="{00000001-6783-4DA9-BD53-4F24A98A0349}"/>
            </c:ext>
          </c:extLst>
        </c:ser>
        <c:ser>
          <c:idx val="2"/>
          <c:order val="2"/>
          <c:tx>
            <c:strRef>
              <c:f>Table!$P$1</c:f>
              <c:strCache>
                <c:ptCount val="1"/>
                <c:pt idx="0">
                  <c:v>Declined/Maybe/Neither</c:v>
                </c:pt>
              </c:strCache>
            </c:strRef>
          </c:tx>
          <c:invertIfNegative val="0"/>
          <c:cat>
            <c:strRef>
              <c:f>(Table!$M$2,Table!$M$4)</c:f>
              <c:strCache>
                <c:ptCount val="2"/>
                <c:pt idx="0">
                  <c:v>1.    Do you believe that it is about time to change "We Go Together" (WGT) to "We Fight Together and Win" (WFTW) within the context of the US-SK military readiness?</c:v>
                </c:pt>
                <c:pt idx="1">
                  <c:v>2.    Do you suppose that SK could face within not too distant future a geopolitical predicament akin to currently plaguing Ukraine?</c:v>
                </c:pt>
              </c:strCache>
            </c:strRef>
          </c:cat>
          <c:val>
            <c:numRef>
              <c:f>(Table!$P$2,Table!$P$4)</c:f>
              <c:numCache>
                <c:formatCode>0.0%</c:formatCode>
                <c:ptCount val="2"/>
                <c:pt idx="0">
                  <c:v>2.9411764705882353E-2</c:v>
                </c:pt>
                <c:pt idx="1">
                  <c:v>0</c:v>
                </c:pt>
              </c:numCache>
            </c:numRef>
          </c:val>
          <c:extLst>
            <c:ext xmlns:c16="http://schemas.microsoft.com/office/drawing/2014/chart" uri="{C3380CC4-5D6E-409C-BE32-E72D297353CC}">
              <c16:uniqueId val="{00000002-6783-4DA9-BD53-4F24A98A0349}"/>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10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Table!$M$8</c:f>
              <c:strCache>
                <c:ptCount val="1"/>
                <c:pt idx="0">
                  <c:v>3-2.    Withdrawal of USFK (US Forces Korea)</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DA4-4FEC-8EBE-1B6F06405210}"/>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DA4-4FEC-8EBE-1B6F0640521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DA4-4FEC-8EBE-1B6F0640521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Table!$N$7:$P$7</c:f>
              <c:strCache>
                <c:ptCount val="3"/>
                <c:pt idx="0">
                  <c:v>Yes</c:v>
                </c:pt>
                <c:pt idx="1">
                  <c:v>No</c:v>
                </c:pt>
                <c:pt idx="2">
                  <c:v>Declined/Maybe/Neither</c:v>
                </c:pt>
              </c:strCache>
            </c:strRef>
          </c:cat>
          <c:val>
            <c:numRef>
              <c:f>Table!$N$8:$P$8</c:f>
              <c:numCache>
                <c:formatCode>0.0%</c:formatCode>
                <c:ptCount val="3"/>
                <c:pt idx="0">
                  <c:v>0.61764705882352944</c:v>
                </c:pt>
                <c:pt idx="1">
                  <c:v>0.38235294117647056</c:v>
                </c:pt>
                <c:pt idx="2">
                  <c:v>0</c:v>
                </c:pt>
              </c:numCache>
            </c:numRef>
          </c:val>
          <c:extLst>
            <c:ext xmlns:c16="http://schemas.microsoft.com/office/drawing/2014/chart" uri="{C3380CC4-5D6E-409C-BE32-E72D297353CC}">
              <c16:uniqueId val="{00000006-EDA4-4FEC-8EBE-1B6F0640521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Table!$M$10</c:f>
              <c:strCache>
                <c:ptCount val="1"/>
                <c:pt idx="0">
                  <c:v>3-3.    Breaking up of the US-SK Military Alliance</c:v>
                </c:pt>
              </c:strCache>
            </c:strRef>
          </c:tx>
          <c:spPr>
            <a:solidFill>
              <a:schemeClr val="accent5">
                <a:lumMod val="75000"/>
              </a:schemeClr>
            </a:solidFill>
          </c:spPr>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A0FF-4A3F-9408-892A64CE6611}"/>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A0FF-4A3F-9408-892A64CE661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A0FF-4A3F-9408-892A64CE6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Table!$N$9:$P$9</c:f>
              <c:strCache>
                <c:ptCount val="3"/>
                <c:pt idx="0">
                  <c:v>Yes</c:v>
                </c:pt>
                <c:pt idx="1">
                  <c:v>No</c:v>
                </c:pt>
                <c:pt idx="2">
                  <c:v>Declined/Maybe/Neither</c:v>
                </c:pt>
              </c:strCache>
            </c:strRef>
          </c:cat>
          <c:val>
            <c:numRef>
              <c:f>Table!$N$10:$P$10</c:f>
              <c:numCache>
                <c:formatCode>0.0%</c:formatCode>
                <c:ptCount val="3"/>
                <c:pt idx="0">
                  <c:v>0.5</c:v>
                </c:pt>
                <c:pt idx="1">
                  <c:v>0.5</c:v>
                </c:pt>
                <c:pt idx="2">
                  <c:v>0</c:v>
                </c:pt>
              </c:numCache>
            </c:numRef>
          </c:val>
          <c:extLst>
            <c:ext xmlns:c16="http://schemas.microsoft.com/office/drawing/2014/chart" uri="{C3380CC4-5D6E-409C-BE32-E72D297353CC}">
              <c16:uniqueId val="{00000006-A0FF-4A3F-9408-892A64CE6611}"/>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Table!$M$12</c:f>
              <c:strCache>
                <c:ptCount val="1"/>
                <c:pt idx="0">
                  <c:v>3-4.    Beginning of the end of SK as we know it</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A2AE-4190-9B0C-ACA530A4C1A0}"/>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A2AE-4190-9B0C-ACA530A4C1A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A2AE-4190-9B0C-ACA530A4C1A0}"/>
              </c:ext>
            </c:extLst>
          </c:dPt>
          <c:dLbls>
            <c:dLbl>
              <c:idx val="0"/>
              <c:layout>
                <c:manualLayout>
                  <c:x val="0.15482667861672464"/>
                  <c:y val="6.535153141922814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AE-4190-9B0C-ACA530A4C1A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Table!$N$12:$P$12</c:f>
              <c:numCache>
                <c:formatCode>0.0%</c:formatCode>
                <c:ptCount val="3"/>
                <c:pt idx="0">
                  <c:v>0.52941176470588236</c:v>
                </c:pt>
                <c:pt idx="1">
                  <c:v>0.47058823529411764</c:v>
                </c:pt>
                <c:pt idx="2">
                  <c:v>0</c:v>
                </c:pt>
              </c:numCache>
            </c:numRef>
          </c:val>
          <c:extLst>
            <c:ext xmlns:c16="http://schemas.microsoft.com/office/drawing/2014/chart" uri="{C3380CC4-5D6E-409C-BE32-E72D297353CC}">
              <c16:uniqueId val="{00000006-A2AE-4190-9B0C-ACA530A4C1A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Table!$M$14</c:f>
              <c:strCache>
                <c:ptCount val="1"/>
                <c:pt idx="0">
                  <c:v>4.    Do you believe that a Taiwan Contingency could likely be translated into a Japan Contingency?</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2A83-4865-9FD0-2BCBF2B1E986}"/>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2A83-4865-9FD0-2BCBF2B1E986}"/>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2A83-4865-9FD0-2BCBF2B1E986}"/>
              </c:ext>
            </c:extLst>
          </c:dPt>
          <c:dLbls>
            <c:dLbl>
              <c:idx val="0"/>
              <c:layout>
                <c:manualLayout>
                  <c:x val="0.18419028161376161"/>
                  <c:y val="8.9858355701438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83-4865-9FD0-2BCBF2B1E9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Table!$N$13:$P$13</c:f>
              <c:strCache>
                <c:ptCount val="3"/>
                <c:pt idx="0">
                  <c:v>Yes</c:v>
                </c:pt>
                <c:pt idx="1">
                  <c:v>No</c:v>
                </c:pt>
                <c:pt idx="2">
                  <c:v>Declined/Maybe/Neither</c:v>
                </c:pt>
              </c:strCache>
            </c:strRef>
          </c:cat>
          <c:val>
            <c:numRef>
              <c:f>Table!$N$14:$P$14</c:f>
              <c:numCache>
                <c:formatCode>0.0%</c:formatCode>
                <c:ptCount val="3"/>
                <c:pt idx="0">
                  <c:v>0.47058823529411764</c:v>
                </c:pt>
                <c:pt idx="1">
                  <c:v>0.47058823529411764</c:v>
                </c:pt>
                <c:pt idx="2">
                  <c:v>5.8823529411764705E-2</c:v>
                </c:pt>
              </c:numCache>
            </c:numRef>
          </c:val>
          <c:extLst>
            <c:ext xmlns:c16="http://schemas.microsoft.com/office/drawing/2014/chart" uri="{C3380CC4-5D6E-409C-BE32-E72D297353CC}">
              <c16:uniqueId val="{00000006-2A83-4865-9FD0-2BCBF2B1E986}"/>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Table!$M$16</c:f>
              <c:strCache>
                <c:ptCount val="1"/>
                <c:pt idx="0">
                  <c:v>5.    Do you believe that SK ought to come to support the US in case of its military conflict with PRC in defense of Taiwan on the basis of the Mutual Defense Treaty between the US and SK?</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F3E-45B5-AA30-5DEFFA21695A}"/>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F3E-45B5-AA30-5DEFFA21695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F3E-45B5-AA30-5DEFFA21695A}"/>
              </c:ext>
            </c:extLst>
          </c:dPt>
          <c:dLbls>
            <c:dLbl>
              <c:idx val="0"/>
              <c:layout>
                <c:manualLayout>
                  <c:x val="0.18952921003081821"/>
                  <c:y val="0.171547769975473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3E-45B5-AA30-5DEFFA21695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Table!$N$16:$P$16</c:f>
              <c:numCache>
                <c:formatCode>0.0%</c:formatCode>
                <c:ptCount val="3"/>
                <c:pt idx="0">
                  <c:v>0.76470588235294112</c:v>
                </c:pt>
                <c:pt idx="1">
                  <c:v>0.23529411764705882</c:v>
                </c:pt>
                <c:pt idx="2">
                  <c:v>0</c:v>
                </c:pt>
              </c:numCache>
            </c:numRef>
          </c:val>
          <c:extLst>
            <c:ext xmlns:c16="http://schemas.microsoft.com/office/drawing/2014/chart" uri="{C3380CC4-5D6E-409C-BE32-E72D297353CC}">
              <c16:uniqueId val="{00000006-EF3E-45B5-AA30-5DEFFA21695A}"/>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Table!$M$18</c:f>
              <c:strCache>
                <c:ptCount val="1"/>
                <c:pt idx="0">
                  <c:v>6.    Do you believe that EWD will beget more Peace and Security to SK while NK strengthens its military capability including its strategic nuclear missile force?</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C68-4640-AB05-33A73AC861D5}"/>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C68-4640-AB05-33A73AC861D5}"/>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7C68-4640-AB05-33A73AC861D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Table!$N$13:$P$13</c:f>
              <c:strCache>
                <c:ptCount val="3"/>
                <c:pt idx="0">
                  <c:v>Yes</c:v>
                </c:pt>
                <c:pt idx="1">
                  <c:v>No</c:v>
                </c:pt>
                <c:pt idx="2">
                  <c:v>Declined/Maybe/Neither</c:v>
                </c:pt>
              </c:strCache>
            </c:strRef>
          </c:cat>
          <c:val>
            <c:numRef>
              <c:f>Table!$N$18:$P$18</c:f>
              <c:numCache>
                <c:formatCode>0.0%</c:formatCode>
                <c:ptCount val="3"/>
                <c:pt idx="0">
                  <c:v>0.26470588235294118</c:v>
                </c:pt>
                <c:pt idx="1">
                  <c:v>0.73529411764705888</c:v>
                </c:pt>
                <c:pt idx="2">
                  <c:v>0</c:v>
                </c:pt>
              </c:numCache>
            </c:numRef>
          </c:val>
          <c:extLst>
            <c:ext xmlns:c16="http://schemas.microsoft.com/office/drawing/2014/chart" uri="{C3380CC4-5D6E-409C-BE32-E72D297353CC}">
              <c16:uniqueId val="{00000006-7C68-4640-AB05-33A73AC861D5}"/>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Table!$M$20</c:f>
              <c:strCache>
                <c:ptCount val="1"/>
                <c:pt idx="0">
                  <c:v>7.    Do you believe that the demonstrations of the NK's recent missile capability may portend a serious threat to the regional security environment?</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0758-49C3-851E-4D964CA0156A}"/>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0758-49C3-851E-4D964CA0156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0758-49C3-851E-4D964CA0156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Table!$N$13:$P$13</c:f>
              <c:strCache>
                <c:ptCount val="3"/>
                <c:pt idx="0">
                  <c:v>Yes</c:v>
                </c:pt>
                <c:pt idx="1">
                  <c:v>No</c:v>
                </c:pt>
                <c:pt idx="2">
                  <c:v>Declined/Maybe/Neither</c:v>
                </c:pt>
              </c:strCache>
            </c:strRef>
          </c:cat>
          <c:val>
            <c:numRef>
              <c:f>Table!$N$20:$P$20</c:f>
              <c:numCache>
                <c:formatCode>0.0%</c:formatCode>
                <c:ptCount val="3"/>
                <c:pt idx="0">
                  <c:v>0.70588235294117652</c:v>
                </c:pt>
                <c:pt idx="1">
                  <c:v>0.29411764705882354</c:v>
                </c:pt>
                <c:pt idx="2">
                  <c:v>0</c:v>
                </c:pt>
              </c:numCache>
            </c:numRef>
          </c:val>
          <c:extLst>
            <c:ext xmlns:c16="http://schemas.microsoft.com/office/drawing/2014/chart" uri="{C3380CC4-5D6E-409C-BE32-E72D297353CC}">
              <c16:uniqueId val="{00000006-0758-49C3-851E-4D964CA0156A}"/>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Table!$M$22</c:f>
              <c:strCache>
                <c:ptCount val="1"/>
                <c:pt idx="0">
                  <c:v>8-1.    Autopsy</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6F6-4FC1-AD91-B298D77548B9}"/>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6F6-4FC1-AD91-B298D77548B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76F6-4FC1-AD91-B298D77548B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Table!$N$22:$P$22</c:f>
              <c:numCache>
                <c:formatCode>0.0%</c:formatCode>
                <c:ptCount val="3"/>
                <c:pt idx="0">
                  <c:v>0.38235294117647056</c:v>
                </c:pt>
                <c:pt idx="1">
                  <c:v>0.26470588235294118</c:v>
                </c:pt>
                <c:pt idx="2">
                  <c:v>0.35294117647058826</c:v>
                </c:pt>
              </c:numCache>
            </c:numRef>
          </c:val>
          <c:extLst>
            <c:ext xmlns:c16="http://schemas.microsoft.com/office/drawing/2014/chart" uri="{C3380CC4-5D6E-409C-BE32-E72D297353CC}">
              <c16:uniqueId val="{00000006-76F6-4FC1-AD91-B298D77548B9}"/>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Table!$M$24</c:f>
              <c:strCache>
                <c:ptCount val="1"/>
                <c:pt idx="0">
                  <c:v>8-2.    CPR</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FEA7-49DD-A725-9B43A48199EC}"/>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FEA7-49DD-A725-9B43A48199EC}"/>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FEA7-49DD-A725-9B43A48199EC}"/>
              </c:ext>
            </c:extLst>
          </c:dPt>
          <c:dLbls>
            <c:dLbl>
              <c:idx val="0"/>
              <c:layout>
                <c:manualLayout>
                  <c:x val="3.7307004967203197E-2"/>
                  <c:y val="8.2872017871644301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A7-49DD-A725-9B43A48199E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Table!$N$24:$P$24</c:f>
              <c:numCache>
                <c:formatCode>0.0%</c:formatCode>
                <c:ptCount val="3"/>
                <c:pt idx="0">
                  <c:v>0.23529411764705882</c:v>
                </c:pt>
                <c:pt idx="1">
                  <c:v>0.38235294117647056</c:v>
                </c:pt>
                <c:pt idx="2">
                  <c:v>0.38235294117647056</c:v>
                </c:pt>
              </c:numCache>
            </c:numRef>
          </c:val>
          <c:extLst>
            <c:ext xmlns:c16="http://schemas.microsoft.com/office/drawing/2014/chart" uri="{C3380CC4-5D6E-409C-BE32-E72D297353CC}">
              <c16:uniqueId val="{00000006-FEA7-49DD-A725-9B43A48199EC}"/>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Table!$M$26</c:f>
              <c:strCache>
                <c:ptCount val="1"/>
                <c:pt idx="0">
                  <c:v>9-1.    Human Rights</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27F1-4CC3-A797-D8D0D89E9E9F}"/>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27F1-4CC3-A797-D8D0D89E9E9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27F1-4CC3-A797-D8D0D89E9E9F}"/>
              </c:ext>
            </c:extLst>
          </c:dPt>
          <c:dLbls>
            <c:dLbl>
              <c:idx val="1"/>
              <c:layout>
                <c:manualLayout>
                  <c:x val="-7.4614009934406395E-2"/>
                  <c:y val="4.1436008935822151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F1-4CC3-A797-D8D0D89E9E9F}"/>
                </c:ext>
              </c:extLst>
            </c:dLbl>
            <c:dLbl>
              <c:idx val="2"/>
              <c:layout>
                <c:manualLayout>
                  <c:x val="-8.5273154210750213E-2"/>
                  <c:y val="4.143600893582214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F1-4CC3-A797-D8D0D89E9E9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Table!$N$26:$P$26</c:f>
              <c:numCache>
                <c:formatCode>0.0%</c:formatCode>
                <c:ptCount val="3"/>
                <c:pt idx="0">
                  <c:v>2.9411764705882353E-2</c:v>
                </c:pt>
                <c:pt idx="1">
                  <c:v>0.79411764705882348</c:v>
                </c:pt>
                <c:pt idx="2">
                  <c:v>0.17647058823529413</c:v>
                </c:pt>
              </c:numCache>
            </c:numRef>
          </c:val>
          <c:extLst>
            <c:ext xmlns:c16="http://schemas.microsoft.com/office/drawing/2014/chart" uri="{C3380CC4-5D6E-409C-BE32-E72D297353CC}">
              <c16:uniqueId val="{00000006-27F1-4CC3-A797-D8D0D89E9E9F}"/>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a:t>
            </a:r>
            <a:r>
              <a:rPr lang="en-US" altLang="ko-KR" sz="1400" b="0" i="0" u="none" strike="noStrike" baseline="0">
                <a:effectLst/>
              </a:rPr>
              <a:t>XX</a:t>
            </a:r>
            <a:r>
              <a:rPr lang="en-US" altLang="ko-KR"/>
              <a:t>: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71789988197333676"/>
        </c:manualLayout>
      </c:layout>
      <c:bar3DChart>
        <c:barDir val="col"/>
        <c:grouping val="clustered"/>
        <c:varyColors val="0"/>
        <c:ser>
          <c:idx val="0"/>
          <c:order val="0"/>
          <c:tx>
            <c:strRef>
              <c:f>Table!$N$21</c:f>
              <c:strCache>
                <c:ptCount val="1"/>
                <c:pt idx="0">
                  <c:v>Yes</c:v>
                </c:pt>
              </c:strCache>
            </c:strRef>
          </c:tx>
          <c:spPr>
            <a:solidFill>
              <a:srgbClr val="0070C0"/>
            </a:solidFill>
          </c:spPr>
          <c:invertIfNegative val="0"/>
          <c:cat>
            <c:strRef>
              <c:f>(Table!$M$6,Table!$M$8,Table!$M$10,Table!$M$12)</c:f>
              <c:strCache>
                <c:ptCount val="4"/>
                <c:pt idx="0">
                  <c:v>3-1.    Dissolution of UNC (United Nations Command)</c:v>
                </c:pt>
                <c:pt idx="1">
                  <c:v>3-2.    Withdrawal of USFK (US Forces Korea)</c:v>
                </c:pt>
                <c:pt idx="2">
                  <c:v>3-3.    Breaking up of the US-SK Military Alliance</c:v>
                </c:pt>
                <c:pt idx="3">
                  <c:v>3-4.    Beginning of the end of SK as we know it</c:v>
                </c:pt>
              </c:strCache>
            </c:strRef>
          </c:cat>
          <c:val>
            <c:numRef>
              <c:f>(Table!$N$6,Table!$N$8,Table!$N$10,Table!$N$12)</c:f>
              <c:numCache>
                <c:formatCode>0.0%</c:formatCode>
                <c:ptCount val="4"/>
                <c:pt idx="0">
                  <c:v>0.82352941176470584</c:v>
                </c:pt>
                <c:pt idx="1">
                  <c:v>0.61764705882352944</c:v>
                </c:pt>
                <c:pt idx="2">
                  <c:v>0.5</c:v>
                </c:pt>
                <c:pt idx="3">
                  <c:v>0.52941176470588236</c:v>
                </c:pt>
              </c:numCache>
            </c:numRef>
          </c:val>
          <c:extLst>
            <c:ext xmlns:c16="http://schemas.microsoft.com/office/drawing/2014/chart" uri="{C3380CC4-5D6E-409C-BE32-E72D297353CC}">
              <c16:uniqueId val="{00000000-B174-49B8-A7A5-D7DCC42DC4C9}"/>
            </c:ext>
          </c:extLst>
        </c:ser>
        <c:ser>
          <c:idx val="1"/>
          <c:order val="1"/>
          <c:tx>
            <c:strRef>
              <c:f>Table!$O$11</c:f>
              <c:strCache>
                <c:ptCount val="1"/>
                <c:pt idx="0">
                  <c:v>No</c:v>
                </c:pt>
              </c:strCache>
            </c:strRef>
          </c:tx>
          <c:spPr>
            <a:solidFill>
              <a:srgbClr val="FF0000"/>
            </a:solidFill>
          </c:spPr>
          <c:invertIfNegative val="0"/>
          <c:cat>
            <c:strRef>
              <c:f>(Table!$M$6,Table!$M$8,Table!$M$10,Table!$M$12)</c:f>
              <c:strCache>
                <c:ptCount val="4"/>
                <c:pt idx="0">
                  <c:v>3-1.    Dissolution of UNC (United Nations Command)</c:v>
                </c:pt>
                <c:pt idx="1">
                  <c:v>3-2.    Withdrawal of USFK (US Forces Korea)</c:v>
                </c:pt>
                <c:pt idx="2">
                  <c:v>3-3.    Breaking up of the US-SK Military Alliance</c:v>
                </c:pt>
                <c:pt idx="3">
                  <c:v>3-4.    Beginning of the end of SK as we know it</c:v>
                </c:pt>
              </c:strCache>
            </c:strRef>
          </c:cat>
          <c:val>
            <c:numRef>
              <c:f>(Table!$O$6,Table!$O$8,Table!$O$10,Table!$O$12)</c:f>
              <c:numCache>
                <c:formatCode>0.0%</c:formatCode>
                <c:ptCount val="4"/>
                <c:pt idx="0">
                  <c:v>0.17647058823529413</c:v>
                </c:pt>
                <c:pt idx="1">
                  <c:v>0.38235294117647056</c:v>
                </c:pt>
                <c:pt idx="2">
                  <c:v>0.5</c:v>
                </c:pt>
                <c:pt idx="3">
                  <c:v>0.47058823529411764</c:v>
                </c:pt>
              </c:numCache>
            </c:numRef>
          </c:val>
          <c:extLst>
            <c:ext xmlns:c16="http://schemas.microsoft.com/office/drawing/2014/chart" uri="{C3380CC4-5D6E-409C-BE32-E72D297353CC}">
              <c16:uniqueId val="{00000001-B174-49B8-A7A5-D7DCC42DC4C9}"/>
            </c:ext>
          </c:extLst>
        </c:ser>
        <c:ser>
          <c:idx val="2"/>
          <c:order val="2"/>
          <c:tx>
            <c:strRef>
              <c:f>Table!$P$11</c:f>
              <c:strCache>
                <c:ptCount val="1"/>
                <c:pt idx="0">
                  <c:v>Declined/Maybe/Neither</c:v>
                </c:pt>
              </c:strCache>
            </c:strRef>
          </c:tx>
          <c:invertIfNegative val="0"/>
          <c:cat>
            <c:strRef>
              <c:f>(Table!$M$6,Table!$M$8,Table!$M$10,Table!$M$12)</c:f>
              <c:strCache>
                <c:ptCount val="4"/>
                <c:pt idx="0">
                  <c:v>3-1.    Dissolution of UNC (United Nations Command)</c:v>
                </c:pt>
                <c:pt idx="1">
                  <c:v>3-2.    Withdrawal of USFK (US Forces Korea)</c:v>
                </c:pt>
                <c:pt idx="2">
                  <c:v>3-3.    Breaking up of the US-SK Military Alliance</c:v>
                </c:pt>
                <c:pt idx="3">
                  <c:v>3-4.    Beginning of the end of SK as we know it</c:v>
                </c:pt>
              </c:strCache>
            </c:strRef>
          </c:cat>
          <c:val>
            <c:numRef>
              <c:f>(Table!$P$6,Table!$P$8,Table!$P$10,Table!$P$12)</c:f>
              <c:numCache>
                <c:formatCode>0.0%</c:formatCode>
                <c:ptCount val="4"/>
                <c:pt idx="0">
                  <c:v>0</c:v>
                </c:pt>
                <c:pt idx="1">
                  <c:v>0</c:v>
                </c:pt>
                <c:pt idx="2">
                  <c:v>0</c:v>
                </c:pt>
                <c:pt idx="3">
                  <c:v>0</c:v>
                </c:pt>
              </c:numCache>
            </c:numRef>
          </c:val>
          <c:extLst>
            <c:ext xmlns:c16="http://schemas.microsoft.com/office/drawing/2014/chart" uri="{C3380CC4-5D6E-409C-BE32-E72D297353CC}">
              <c16:uniqueId val="{00000002-B174-49B8-A7A5-D7DCC42DC4C9}"/>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Table!$M$28</c:f>
              <c:strCache>
                <c:ptCount val="1"/>
                <c:pt idx="0">
                  <c:v>9-2.    Peace</c:v>
                </c:pt>
              </c:strCache>
            </c:strRef>
          </c:tx>
          <c:spPr>
            <a:solidFill>
              <a:srgbClr val="0070C0"/>
            </a:solidFill>
          </c:spPr>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490A-43C1-A39E-33B64DB6FFF5}"/>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490A-43C1-A39E-33B64DB6FFF5}"/>
              </c:ext>
            </c:extLst>
          </c:dPt>
          <c:dPt>
            <c:idx val="2"/>
            <c:bubble3D val="0"/>
            <c:spPr>
              <a:solidFill>
                <a:schemeClr val="accent3"/>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490A-43C1-A39E-33B64DB6FFF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Table!$N$28:$P$28</c:f>
              <c:numCache>
                <c:formatCode>0.0%</c:formatCode>
                <c:ptCount val="3"/>
                <c:pt idx="0">
                  <c:v>0.11764705882352941</c:v>
                </c:pt>
                <c:pt idx="1">
                  <c:v>0.70588235294117652</c:v>
                </c:pt>
                <c:pt idx="2">
                  <c:v>0.17647058823529413</c:v>
                </c:pt>
              </c:numCache>
            </c:numRef>
          </c:val>
          <c:extLst>
            <c:ext xmlns:c16="http://schemas.microsoft.com/office/drawing/2014/chart" uri="{C3380CC4-5D6E-409C-BE32-E72D297353CC}">
              <c16:uniqueId val="{00000006-490A-43C1-A39E-33B64DB6FFF5}"/>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Table!$M$30</c:f>
              <c:strCache>
                <c:ptCount val="1"/>
                <c:pt idx="0">
                  <c:v>9-3.    Security</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8A47-493E-9E5E-71D8741AAB6C}"/>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8A47-493E-9E5E-71D8741AAB6C}"/>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8A47-493E-9E5E-71D8741AAB6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Table!$N$29:$P$29</c:f>
              <c:strCache>
                <c:ptCount val="3"/>
                <c:pt idx="0">
                  <c:v>Yes</c:v>
                </c:pt>
                <c:pt idx="1">
                  <c:v>No</c:v>
                </c:pt>
                <c:pt idx="2">
                  <c:v>Declined/Maybe/Neither</c:v>
                </c:pt>
              </c:strCache>
              <c:extLst/>
            </c:strRef>
          </c:cat>
          <c:val>
            <c:numRef>
              <c:f>Table!$N$30:$P$30</c:f>
              <c:numCache>
                <c:formatCode>0.0%</c:formatCode>
                <c:ptCount val="3"/>
                <c:pt idx="0">
                  <c:v>0.38235294117647056</c:v>
                </c:pt>
                <c:pt idx="1">
                  <c:v>0.5</c:v>
                </c:pt>
                <c:pt idx="2">
                  <c:v>0.11764705882352941</c:v>
                </c:pt>
              </c:numCache>
              <c:extLst/>
            </c:numRef>
          </c:val>
          <c:extLst>
            <c:ext xmlns:c16="http://schemas.microsoft.com/office/drawing/2014/chart" uri="{C3380CC4-5D6E-409C-BE32-E72D297353CC}">
              <c16:uniqueId val="{00000006-8A47-493E-9E5E-71D8741AAB6C}"/>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Table!$M$32</c:f>
              <c:strCache>
                <c:ptCount val="1"/>
                <c:pt idx="0">
                  <c:v>9-4.    Unification</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B6BE-4401-AA16-D46A9F9E1E70}"/>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B6BE-4401-AA16-D46A9F9E1E7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B6BE-4401-AA16-D46A9F9E1E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Table!$N$31:$P$31</c:f>
              <c:strCache>
                <c:ptCount val="3"/>
                <c:pt idx="0">
                  <c:v>Yes</c:v>
                </c:pt>
                <c:pt idx="1">
                  <c:v>No</c:v>
                </c:pt>
                <c:pt idx="2">
                  <c:v>Declined/Maybe/Neither</c:v>
                </c:pt>
              </c:strCache>
            </c:strRef>
          </c:cat>
          <c:val>
            <c:numRef>
              <c:f>Table!$N$32:$P$32</c:f>
              <c:numCache>
                <c:formatCode>0.0%</c:formatCode>
                <c:ptCount val="3"/>
                <c:pt idx="0">
                  <c:v>0.61764705882352944</c:v>
                </c:pt>
                <c:pt idx="1">
                  <c:v>0.29411764705882354</c:v>
                </c:pt>
                <c:pt idx="2">
                  <c:v>8.8235294117647065E-2</c:v>
                </c:pt>
              </c:numCache>
            </c:numRef>
          </c:val>
          <c:extLst>
            <c:ext xmlns:c16="http://schemas.microsoft.com/office/drawing/2014/chart" uri="{C3380CC4-5D6E-409C-BE32-E72D297353CC}">
              <c16:uniqueId val="{00000006-B6BE-4401-AA16-D46A9F9E1E7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Table!$M$34</c:f>
              <c:strCache>
                <c:ptCount val="1"/>
                <c:pt idx="0">
                  <c:v>10.    Do you believe that SK will have to team up closely with Japan (JP) in a contingency case in the KP?</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D66B-4955-8AC1-2EE24247E7F1}"/>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D66B-4955-8AC1-2EE24247E7F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D66B-4955-8AC1-2EE24247E7F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Table!$N$31:$P$31</c:f>
              <c:strCache>
                <c:ptCount val="3"/>
                <c:pt idx="0">
                  <c:v>Yes</c:v>
                </c:pt>
                <c:pt idx="1">
                  <c:v>No</c:v>
                </c:pt>
                <c:pt idx="2">
                  <c:v>Declined/Maybe/Neither</c:v>
                </c:pt>
              </c:strCache>
            </c:strRef>
          </c:cat>
          <c:val>
            <c:numRef>
              <c:f>Table!$N$34:$P$34</c:f>
              <c:numCache>
                <c:formatCode>0.0%</c:formatCode>
                <c:ptCount val="3"/>
                <c:pt idx="0">
                  <c:v>0.67647058823529416</c:v>
                </c:pt>
                <c:pt idx="1">
                  <c:v>0.3235294117647059</c:v>
                </c:pt>
                <c:pt idx="2">
                  <c:v>0</c:v>
                </c:pt>
              </c:numCache>
            </c:numRef>
          </c:val>
          <c:extLst>
            <c:ext xmlns:c16="http://schemas.microsoft.com/office/drawing/2014/chart" uri="{C3380CC4-5D6E-409C-BE32-E72D297353CC}">
              <c16:uniqueId val="{00000006-D66B-4955-8AC1-2EE24247E7F1}"/>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Table!$M$36</c:f>
              <c:strCache>
                <c:ptCount val="1"/>
                <c:pt idx="0">
                  <c:v>11.    Do you believe that a peaceful unification (PU) could be possible in the presence of nuclear NK?</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C17-4E61-81A4-EC9A0C3819F7}"/>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C17-4E61-81A4-EC9A0C3819F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7C17-4E61-81A4-EC9A0C3819F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Table!$N$29:$P$29</c:f>
              <c:strCache>
                <c:ptCount val="3"/>
                <c:pt idx="0">
                  <c:v>Yes</c:v>
                </c:pt>
                <c:pt idx="1">
                  <c:v>No</c:v>
                </c:pt>
                <c:pt idx="2">
                  <c:v>Declined/Maybe/Neither</c:v>
                </c:pt>
              </c:strCache>
            </c:strRef>
          </c:cat>
          <c:val>
            <c:numRef>
              <c:f>Table!$N$36:$P$36</c:f>
              <c:numCache>
                <c:formatCode>0.0%</c:formatCode>
                <c:ptCount val="3"/>
                <c:pt idx="0">
                  <c:v>0.17647058823529413</c:v>
                </c:pt>
                <c:pt idx="1">
                  <c:v>0.79411764705882348</c:v>
                </c:pt>
                <c:pt idx="2">
                  <c:v>2.9411764705882353E-2</c:v>
                </c:pt>
              </c:numCache>
            </c:numRef>
          </c:val>
          <c:extLst>
            <c:ext xmlns:c16="http://schemas.microsoft.com/office/drawing/2014/chart" uri="{C3380CC4-5D6E-409C-BE32-E72D297353CC}">
              <c16:uniqueId val="{00000006-7C17-4E61-81A4-EC9A0C3819F7}"/>
            </c:ext>
          </c:extLst>
        </c:ser>
        <c:dLbls>
          <c:dLblPos val="outEnd"/>
          <c:showLegendKey val="0"/>
          <c:showVal val="1"/>
          <c:showCatName val="0"/>
          <c:showSerName val="0"/>
          <c:showPercent val="0"/>
          <c:showBubbleSize val="0"/>
          <c:showLeaderLines val="1"/>
        </c:dLbls>
      </c:pie3DChart>
      <c:spPr>
        <a:noFill/>
        <a:ln w="25400">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Table!$M$38</c:f>
              <c:strCache>
                <c:ptCount val="1"/>
                <c:pt idx="0">
                  <c:v>12.    Do you believe that EWD may risk a likelihood of solidifying a status of NK's being nuclear state?</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B273-4BD8-A217-DCB6F54619F6}"/>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B273-4BD8-A217-DCB6F54619F6}"/>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B273-4BD8-A217-DCB6F54619F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Table!$N$29:$P$29</c:f>
              <c:strCache>
                <c:ptCount val="3"/>
                <c:pt idx="0">
                  <c:v>Yes</c:v>
                </c:pt>
                <c:pt idx="1">
                  <c:v>No</c:v>
                </c:pt>
                <c:pt idx="2">
                  <c:v>Declined/Maybe/Neither</c:v>
                </c:pt>
              </c:strCache>
            </c:strRef>
          </c:cat>
          <c:val>
            <c:numRef>
              <c:f>Table!$N$38:$P$38</c:f>
              <c:numCache>
                <c:formatCode>0.0%</c:formatCode>
                <c:ptCount val="3"/>
                <c:pt idx="0">
                  <c:v>0.82352941176470584</c:v>
                </c:pt>
                <c:pt idx="1">
                  <c:v>0.14705882352941177</c:v>
                </c:pt>
                <c:pt idx="2">
                  <c:v>2.9411764705882353E-2</c:v>
                </c:pt>
              </c:numCache>
            </c:numRef>
          </c:val>
          <c:extLst>
            <c:ext xmlns:c16="http://schemas.microsoft.com/office/drawing/2014/chart" uri="{C3380CC4-5D6E-409C-BE32-E72D297353CC}">
              <c16:uniqueId val="{00000006-B273-4BD8-A217-DCB6F54619F6}"/>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XX: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spPr>
            <a:solidFill>
              <a:srgbClr val="0070C0"/>
            </a:solidFill>
          </c:spPr>
          <c:invertIfNegative val="0"/>
          <c:cat>
            <c:strRef>
              <c:f>(Table!$M$14,Table!$M$16,Table!$M$18,Table!$M$20)</c:f>
              <c:strCache>
                <c:ptCount val="4"/>
                <c:pt idx="0">
                  <c:v>4.    Do you believe that a Taiwan Contingency could likely be translated into a Japan Contingency?</c:v>
                </c:pt>
                <c:pt idx="1">
                  <c:v>5.    Do you believe that SK ought to come to support the US in case of its military conflict with PRC in defense of Taiwan on the basis of the Mutual Defense Treaty between the US and SK?</c:v>
                </c:pt>
                <c:pt idx="2">
                  <c:v>6.    Do you believe that EWD will beget more Peace and Security to SK while NK strengthens its military capability including its strategic nuclear missile force?</c:v>
                </c:pt>
                <c:pt idx="3">
                  <c:v>7.    Do you believe that the demonstrations of the NK's recent missile capability may portend a serious threat to the regional security environment?</c:v>
                </c:pt>
              </c:strCache>
            </c:strRef>
          </c:cat>
          <c:val>
            <c:numRef>
              <c:f>(Table!$N$14,Table!$N$16,Table!$N$18,Table!$N$20)</c:f>
              <c:numCache>
                <c:formatCode>0.0%</c:formatCode>
                <c:ptCount val="4"/>
                <c:pt idx="0">
                  <c:v>0.47058823529411764</c:v>
                </c:pt>
                <c:pt idx="1">
                  <c:v>0.76470588235294112</c:v>
                </c:pt>
                <c:pt idx="2">
                  <c:v>0.26470588235294118</c:v>
                </c:pt>
                <c:pt idx="3">
                  <c:v>0.70588235294117652</c:v>
                </c:pt>
              </c:numCache>
            </c:numRef>
          </c:val>
          <c:extLst>
            <c:ext xmlns:c16="http://schemas.microsoft.com/office/drawing/2014/chart" uri="{C3380CC4-5D6E-409C-BE32-E72D297353CC}">
              <c16:uniqueId val="{00000000-590D-48AC-9D1A-A4C8B8BFA415}"/>
            </c:ext>
          </c:extLst>
        </c:ser>
        <c:ser>
          <c:idx val="1"/>
          <c:order val="1"/>
          <c:tx>
            <c:strRef>
              <c:f>Table!$O$1</c:f>
              <c:strCache>
                <c:ptCount val="1"/>
                <c:pt idx="0">
                  <c:v>No</c:v>
                </c:pt>
              </c:strCache>
            </c:strRef>
          </c:tx>
          <c:spPr>
            <a:solidFill>
              <a:srgbClr val="FF0000"/>
            </a:solidFill>
          </c:spPr>
          <c:invertIfNegative val="0"/>
          <c:cat>
            <c:strRef>
              <c:f>(Table!$M$14,Table!$M$16,Table!$M$18,Table!$M$20)</c:f>
              <c:strCache>
                <c:ptCount val="4"/>
                <c:pt idx="0">
                  <c:v>4.    Do you believe that a Taiwan Contingency could likely be translated into a Japan Contingency?</c:v>
                </c:pt>
                <c:pt idx="1">
                  <c:v>5.    Do you believe that SK ought to come to support the US in case of its military conflict with PRC in defense of Taiwan on the basis of the Mutual Defense Treaty between the US and SK?</c:v>
                </c:pt>
                <c:pt idx="2">
                  <c:v>6.    Do you believe that EWD will beget more Peace and Security to SK while NK strengthens its military capability including its strategic nuclear missile force?</c:v>
                </c:pt>
                <c:pt idx="3">
                  <c:v>7.    Do you believe that the demonstrations of the NK's recent missile capability may portend a serious threat to the regional security environment?</c:v>
                </c:pt>
              </c:strCache>
            </c:strRef>
          </c:cat>
          <c:val>
            <c:numRef>
              <c:f>(Table!$O$14,Table!$O$16,Table!$O$18,Table!$O$20)</c:f>
              <c:numCache>
                <c:formatCode>0.0%</c:formatCode>
                <c:ptCount val="4"/>
                <c:pt idx="0">
                  <c:v>0.47058823529411764</c:v>
                </c:pt>
                <c:pt idx="1">
                  <c:v>0.23529411764705882</c:v>
                </c:pt>
                <c:pt idx="2">
                  <c:v>0.73529411764705888</c:v>
                </c:pt>
                <c:pt idx="3">
                  <c:v>0.29411764705882354</c:v>
                </c:pt>
              </c:numCache>
            </c:numRef>
          </c:val>
          <c:extLst>
            <c:ext xmlns:c16="http://schemas.microsoft.com/office/drawing/2014/chart" uri="{C3380CC4-5D6E-409C-BE32-E72D297353CC}">
              <c16:uniqueId val="{00000001-590D-48AC-9D1A-A4C8B8BFA415}"/>
            </c:ext>
          </c:extLst>
        </c:ser>
        <c:ser>
          <c:idx val="2"/>
          <c:order val="2"/>
          <c:tx>
            <c:strRef>
              <c:f>Table!$P$1</c:f>
              <c:strCache>
                <c:ptCount val="1"/>
                <c:pt idx="0">
                  <c:v>Declined/Maybe/Neither</c:v>
                </c:pt>
              </c:strCache>
            </c:strRef>
          </c:tx>
          <c:invertIfNegative val="0"/>
          <c:cat>
            <c:strRef>
              <c:f>(Table!$M$14,Table!$M$16,Table!$M$18,Table!$M$20)</c:f>
              <c:strCache>
                <c:ptCount val="4"/>
                <c:pt idx="0">
                  <c:v>4.    Do you believe that a Taiwan Contingency could likely be translated into a Japan Contingency?</c:v>
                </c:pt>
                <c:pt idx="1">
                  <c:v>5.    Do you believe that SK ought to come to support the US in case of its military conflict with PRC in defense of Taiwan on the basis of the Mutual Defense Treaty between the US and SK?</c:v>
                </c:pt>
                <c:pt idx="2">
                  <c:v>6.    Do you believe that EWD will beget more Peace and Security to SK while NK strengthens its military capability including its strategic nuclear missile force?</c:v>
                </c:pt>
                <c:pt idx="3">
                  <c:v>7.    Do you believe that the demonstrations of the NK's recent missile capability may portend a serious threat to the regional security environment?</c:v>
                </c:pt>
              </c:strCache>
            </c:strRef>
          </c:cat>
          <c:val>
            <c:numRef>
              <c:f>(Table!$P$14,Table!$P$16,Table!$P$18,Table!$P$20)</c:f>
              <c:numCache>
                <c:formatCode>0.0%</c:formatCode>
                <c:ptCount val="4"/>
                <c:pt idx="0">
                  <c:v>5.8823529411764705E-2</c:v>
                </c:pt>
                <c:pt idx="1">
                  <c:v>0</c:v>
                </c:pt>
                <c:pt idx="2">
                  <c:v>0</c:v>
                </c:pt>
                <c:pt idx="3">
                  <c:v>0</c:v>
                </c:pt>
              </c:numCache>
            </c:numRef>
          </c:val>
          <c:extLst>
            <c:ext xmlns:c16="http://schemas.microsoft.com/office/drawing/2014/chart" uri="{C3380CC4-5D6E-409C-BE32-E72D297353CC}">
              <c16:uniqueId val="{00000002-590D-48AC-9D1A-A4C8B8BFA415}"/>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10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XX: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spPr>
            <a:solidFill>
              <a:srgbClr val="0070C0"/>
            </a:solidFill>
          </c:spPr>
          <c:invertIfNegative val="0"/>
          <c:cat>
            <c:strRef>
              <c:f>(Table!$M$22,Table!$M$24)</c:f>
              <c:strCache>
                <c:ptCount val="2"/>
                <c:pt idx="0">
                  <c:v>8-1.    Autopsy</c:v>
                </c:pt>
                <c:pt idx="1">
                  <c:v>8-2.    CPR</c:v>
                </c:pt>
              </c:strCache>
            </c:strRef>
          </c:cat>
          <c:val>
            <c:numRef>
              <c:f>(Table!$N$22,Table!$N$24)</c:f>
              <c:numCache>
                <c:formatCode>0.0%</c:formatCode>
                <c:ptCount val="2"/>
                <c:pt idx="0">
                  <c:v>0.38235294117647056</c:v>
                </c:pt>
                <c:pt idx="1">
                  <c:v>0.23529411764705882</c:v>
                </c:pt>
              </c:numCache>
            </c:numRef>
          </c:val>
          <c:extLst>
            <c:ext xmlns:c16="http://schemas.microsoft.com/office/drawing/2014/chart" uri="{C3380CC4-5D6E-409C-BE32-E72D297353CC}">
              <c16:uniqueId val="{00000000-1B5B-4721-9926-8ECF82A830E7}"/>
            </c:ext>
          </c:extLst>
        </c:ser>
        <c:ser>
          <c:idx val="1"/>
          <c:order val="1"/>
          <c:tx>
            <c:strRef>
              <c:f>Table!$O$1</c:f>
              <c:strCache>
                <c:ptCount val="1"/>
                <c:pt idx="0">
                  <c:v>No</c:v>
                </c:pt>
              </c:strCache>
            </c:strRef>
          </c:tx>
          <c:spPr>
            <a:solidFill>
              <a:srgbClr val="FF0000"/>
            </a:solidFill>
          </c:spPr>
          <c:invertIfNegative val="0"/>
          <c:cat>
            <c:strRef>
              <c:f>(Table!$M$22,Table!$M$24)</c:f>
              <c:strCache>
                <c:ptCount val="2"/>
                <c:pt idx="0">
                  <c:v>8-1.    Autopsy</c:v>
                </c:pt>
                <c:pt idx="1">
                  <c:v>8-2.    CPR</c:v>
                </c:pt>
              </c:strCache>
            </c:strRef>
          </c:cat>
          <c:val>
            <c:numRef>
              <c:f>(Table!$O$22,Table!$O$24)</c:f>
              <c:numCache>
                <c:formatCode>0.0%</c:formatCode>
                <c:ptCount val="2"/>
                <c:pt idx="0">
                  <c:v>0.26470588235294118</c:v>
                </c:pt>
                <c:pt idx="1">
                  <c:v>0.38235294117647056</c:v>
                </c:pt>
              </c:numCache>
            </c:numRef>
          </c:val>
          <c:extLst>
            <c:ext xmlns:c16="http://schemas.microsoft.com/office/drawing/2014/chart" uri="{C3380CC4-5D6E-409C-BE32-E72D297353CC}">
              <c16:uniqueId val="{00000001-1B5B-4721-9926-8ECF82A830E7}"/>
            </c:ext>
          </c:extLst>
        </c:ser>
        <c:ser>
          <c:idx val="2"/>
          <c:order val="2"/>
          <c:tx>
            <c:strRef>
              <c:f>Table!$P$1</c:f>
              <c:strCache>
                <c:ptCount val="1"/>
                <c:pt idx="0">
                  <c:v>Declined/Maybe/Neither</c:v>
                </c:pt>
              </c:strCache>
            </c:strRef>
          </c:tx>
          <c:invertIfNegative val="0"/>
          <c:cat>
            <c:strRef>
              <c:f>(Table!$M$22,Table!$M$24)</c:f>
              <c:strCache>
                <c:ptCount val="2"/>
                <c:pt idx="0">
                  <c:v>8-1.    Autopsy</c:v>
                </c:pt>
                <c:pt idx="1">
                  <c:v>8-2.    CPR</c:v>
                </c:pt>
              </c:strCache>
            </c:strRef>
          </c:cat>
          <c:val>
            <c:numRef>
              <c:f>(Table!$P$22,Table!$P$24)</c:f>
              <c:numCache>
                <c:formatCode>0.0%</c:formatCode>
                <c:ptCount val="2"/>
                <c:pt idx="0">
                  <c:v>0.35294117647058826</c:v>
                </c:pt>
                <c:pt idx="1">
                  <c:v>0.38235294117647056</c:v>
                </c:pt>
              </c:numCache>
            </c:numRef>
          </c:val>
          <c:extLst>
            <c:ext xmlns:c16="http://schemas.microsoft.com/office/drawing/2014/chart" uri="{C3380CC4-5D6E-409C-BE32-E72D297353CC}">
              <c16:uniqueId val="{00000002-1B5B-4721-9926-8ECF82A830E7}"/>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10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XX: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spPr>
            <a:solidFill>
              <a:srgbClr val="0070C0"/>
            </a:solidFill>
          </c:spPr>
          <c:invertIfNegative val="0"/>
          <c:cat>
            <c:strRef>
              <c:f>(Table!$M$26,Table!$M$28,Table!$M$30,Table!$M$32)</c:f>
              <c:strCache>
                <c:ptCount val="4"/>
                <c:pt idx="0">
                  <c:v>9-1.    Human Rights</c:v>
                </c:pt>
                <c:pt idx="1">
                  <c:v>9-2.    Peace</c:v>
                </c:pt>
                <c:pt idx="2">
                  <c:v>9-3.    Security</c:v>
                </c:pt>
                <c:pt idx="3">
                  <c:v>9-4.    Unification</c:v>
                </c:pt>
              </c:strCache>
            </c:strRef>
          </c:cat>
          <c:val>
            <c:numRef>
              <c:f>(Table!$N$26,Table!$N$28,Table!$N$30,Table!$N$32)</c:f>
              <c:numCache>
                <c:formatCode>0.0%</c:formatCode>
                <c:ptCount val="4"/>
                <c:pt idx="0">
                  <c:v>2.9411764705882353E-2</c:v>
                </c:pt>
                <c:pt idx="1">
                  <c:v>0.11764705882352941</c:v>
                </c:pt>
                <c:pt idx="2">
                  <c:v>0.38235294117647056</c:v>
                </c:pt>
                <c:pt idx="3">
                  <c:v>0.61764705882352944</c:v>
                </c:pt>
              </c:numCache>
            </c:numRef>
          </c:val>
          <c:extLst>
            <c:ext xmlns:c16="http://schemas.microsoft.com/office/drawing/2014/chart" uri="{C3380CC4-5D6E-409C-BE32-E72D297353CC}">
              <c16:uniqueId val="{00000000-2B79-486A-BDC4-98235E68A975}"/>
            </c:ext>
          </c:extLst>
        </c:ser>
        <c:ser>
          <c:idx val="1"/>
          <c:order val="1"/>
          <c:tx>
            <c:strRef>
              <c:f>Table!$O$1</c:f>
              <c:strCache>
                <c:ptCount val="1"/>
                <c:pt idx="0">
                  <c:v>No</c:v>
                </c:pt>
              </c:strCache>
            </c:strRef>
          </c:tx>
          <c:spPr>
            <a:solidFill>
              <a:srgbClr val="FF0000"/>
            </a:solidFill>
          </c:spPr>
          <c:invertIfNegative val="0"/>
          <c:cat>
            <c:strRef>
              <c:f>(Table!$M$26,Table!$M$28,Table!$M$30,Table!$M$32)</c:f>
              <c:strCache>
                <c:ptCount val="4"/>
                <c:pt idx="0">
                  <c:v>9-1.    Human Rights</c:v>
                </c:pt>
                <c:pt idx="1">
                  <c:v>9-2.    Peace</c:v>
                </c:pt>
                <c:pt idx="2">
                  <c:v>9-3.    Security</c:v>
                </c:pt>
                <c:pt idx="3">
                  <c:v>9-4.    Unification</c:v>
                </c:pt>
              </c:strCache>
            </c:strRef>
          </c:cat>
          <c:val>
            <c:numRef>
              <c:f>(Table!$O$26,Table!$O$28,Table!$O$30,Table!$O$32)</c:f>
              <c:numCache>
                <c:formatCode>0.0%</c:formatCode>
                <c:ptCount val="4"/>
                <c:pt idx="0">
                  <c:v>0.79411764705882348</c:v>
                </c:pt>
                <c:pt idx="1">
                  <c:v>0.70588235294117652</c:v>
                </c:pt>
                <c:pt idx="2">
                  <c:v>0.5</c:v>
                </c:pt>
                <c:pt idx="3">
                  <c:v>0.29411764705882354</c:v>
                </c:pt>
              </c:numCache>
            </c:numRef>
          </c:val>
          <c:extLst>
            <c:ext xmlns:c16="http://schemas.microsoft.com/office/drawing/2014/chart" uri="{C3380CC4-5D6E-409C-BE32-E72D297353CC}">
              <c16:uniqueId val="{00000001-2B79-486A-BDC4-98235E68A975}"/>
            </c:ext>
          </c:extLst>
        </c:ser>
        <c:ser>
          <c:idx val="2"/>
          <c:order val="2"/>
          <c:tx>
            <c:strRef>
              <c:f>Table!$P$1</c:f>
              <c:strCache>
                <c:ptCount val="1"/>
                <c:pt idx="0">
                  <c:v>Declined/Maybe/Neither</c:v>
                </c:pt>
              </c:strCache>
            </c:strRef>
          </c:tx>
          <c:invertIfNegative val="0"/>
          <c:cat>
            <c:strRef>
              <c:f>(Table!$M$26,Table!$M$28,Table!$M$30,Table!$M$32)</c:f>
              <c:strCache>
                <c:ptCount val="4"/>
                <c:pt idx="0">
                  <c:v>9-1.    Human Rights</c:v>
                </c:pt>
                <c:pt idx="1">
                  <c:v>9-2.    Peace</c:v>
                </c:pt>
                <c:pt idx="2">
                  <c:v>9-3.    Security</c:v>
                </c:pt>
                <c:pt idx="3">
                  <c:v>9-4.    Unification</c:v>
                </c:pt>
              </c:strCache>
            </c:strRef>
          </c:cat>
          <c:val>
            <c:numRef>
              <c:f>(Table!$P$26,Table!$P$28,Table!$P$30,Table!$P$32)</c:f>
              <c:numCache>
                <c:formatCode>0.0%</c:formatCode>
                <c:ptCount val="4"/>
                <c:pt idx="0">
                  <c:v>0.17647058823529413</c:v>
                </c:pt>
                <c:pt idx="1">
                  <c:v>0.17647058823529413</c:v>
                </c:pt>
                <c:pt idx="2">
                  <c:v>0.11764705882352941</c:v>
                </c:pt>
                <c:pt idx="3">
                  <c:v>8.8235294117647065E-2</c:v>
                </c:pt>
              </c:numCache>
            </c:numRef>
          </c:val>
          <c:extLst>
            <c:ext xmlns:c16="http://schemas.microsoft.com/office/drawing/2014/chart" uri="{C3380CC4-5D6E-409C-BE32-E72D297353CC}">
              <c16:uniqueId val="{00000002-2B79-486A-BDC4-98235E68A975}"/>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10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XX: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spPr>
            <a:solidFill>
              <a:srgbClr val="0070C0"/>
            </a:solidFill>
          </c:spPr>
          <c:invertIfNegative val="0"/>
          <c:cat>
            <c:strRef>
              <c:f>(Table!$M$34,Table!$M$36,Table!$M$38)</c:f>
              <c:strCache>
                <c:ptCount val="3"/>
                <c:pt idx="0">
                  <c:v>10.    Do you believe that SK will have to team up closely with Japan (JP) in a contingency case in the KP?</c:v>
                </c:pt>
                <c:pt idx="1">
                  <c:v>11.    Do you believe that a peaceful unification (PU) could be possible in the presence of nuclear NK?</c:v>
                </c:pt>
                <c:pt idx="2">
                  <c:v>12.    Do you believe that EWD may risk a likelihood of solidifying a status of NK's being nuclear state?</c:v>
                </c:pt>
              </c:strCache>
            </c:strRef>
          </c:cat>
          <c:val>
            <c:numRef>
              <c:f>(Table!$N$34,Table!$N$36,Table!$N$38)</c:f>
              <c:numCache>
                <c:formatCode>0.0%</c:formatCode>
                <c:ptCount val="3"/>
                <c:pt idx="0">
                  <c:v>0.67647058823529416</c:v>
                </c:pt>
                <c:pt idx="1">
                  <c:v>0.17647058823529413</c:v>
                </c:pt>
                <c:pt idx="2">
                  <c:v>0.82352941176470584</c:v>
                </c:pt>
              </c:numCache>
            </c:numRef>
          </c:val>
          <c:extLst>
            <c:ext xmlns:c16="http://schemas.microsoft.com/office/drawing/2014/chart" uri="{C3380CC4-5D6E-409C-BE32-E72D297353CC}">
              <c16:uniqueId val="{00000000-BF2C-4388-AA80-99A4FD3AC661}"/>
            </c:ext>
          </c:extLst>
        </c:ser>
        <c:ser>
          <c:idx val="1"/>
          <c:order val="1"/>
          <c:tx>
            <c:strRef>
              <c:f>Table!$O$1</c:f>
              <c:strCache>
                <c:ptCount val="1"/>
                <c:pt idx="0">
                  <c:v>No</c:v>
                </c:pt>
              </c:strCache>
            </c:strRef>
          </c:tx>
          <c:spPr>
            <a:solidFill>
              <a:srgbClr val="FF0000"/>
            </a:solidFill>
          </c:spPr>
          <c:invertIfNegative val="0"/>
          <c:cat>
            <c:strRef>
              <c:f>(Table!$M$34,Table!$M$36,Table!$M$38)</c:f>
              <c:strCache>
                <c:ptCount val="3"/>
                <c:pt idx="0">
                  <c:v>10.    Do you believe that SK will have to team up closely with Japan (JP) in a contingency case in the KP?</c:v>
                </c:pt>
                <c:pt idx="1">
                  <c:v>11.    Do you believe that a peaceful unification (PU) could be possible in the presence of nuclear NK?</c:v>
                </c:pt>
                <c:pt idx="2">
                  <c:v>12.    Do you believe that EWD may risk a likelihood of solidifying a status of NK's being nuclear state?</c:v>
                </c:pt>
              </c:strCache>
            </c:strRef>
          </c:cat>
          <c:val>
            <c:numRef>
              <c:f>(Table!$O$34,Table!$O$36,Table!$O$38)</c:f>
              <c:numCache>
                <c:formatCode>0.0%</c:formatCode>
                <c:ptCount val="3"/>
                <c:pt idx="0">
                  <c:v>0.3235294117647059</c:v>
                </c:pt>
                <c:pt idx="1">
                  <c:v>0.79411764705882348</c:v>
                </c:pt>
                <c:pt idx="2">
                  <c:v>0.14705882352941177</c:v>
                </c:pt>
              </c:numCache>
            </c:numRef>
          </c:val>
          <c:extLst>
            <c:ext xmlns:c16="http://schemas.microsoft.com/office/drawing/2014/chart" uri="{C3380CC4-5D6E-409C-BE32-E72D297353CC}">
              <c16:uniqueId val="{00000001-BF2C-4388-AA80-99A4FD3AC661}"/>
            </c:ext>
          </c:extLst>
        </c:ser>
        <c:ser>
          <c:idx val="2"/>
          <c:order val="2"/>
          <c:tx>
            <c:strRef>
              <c:f>Table!$P$1</c:f>
              <c:strCache>
                <c:ptCount val="1"/>
                <c:pt idx="0">
                  <c:v>Declined/Maybe/Neither</c:v>
                </c:pt>
              </c:strCache>
            </c:strRef>
          </c:tx>
          <c:invertIfNegative val="0"/>
          <c:cat>
            <c:strRef>
              <c:f>(Table!$M$34,Table!$M$36,Table!$M$38)</c:f>
              <c:strCache>
                <c:ptCount val="3"/>
                <c:pt idx="0">
                  <c:v>10.    Do you believe that SK will have to team up closely with Japan (JP) in a contingency case in the KP?</c:v>
                </c:pt>
                <c:pt idx="1">
                  <c:v>11.    Do you believe that a peaceful unification (PU) could be possible in the presence of nuclear NK?</c:v>
                </c:pt>
                <c:pt idx="2">
                  <c:v>12.    Do you believe that EWD may risk a likelihood of solidifying a status of NK's being nuclear state?</c:v>
                </c:pt>
              </c:strCache>
            </c:strRef>
          </c:cat>
          <c:val>
            <c:numRef>
              <c:f>(Table!$P$34,Table!$P$36,Table!$P$38)</c:f>
              <c:numCache>
                <c:formatCode>0.0%</c:formatCode>
                <c:ptCount val="3"/>
                <c:pt idx="0">
                  <c:v>0</c:v>
                </c:pt>
                <c:pt idx="1">
                  <c:v>2.9411764705882353E-2</c:v>
                </c:pt>
                <c:pt idx="2">
                  <c:v>2.9411764705882353E-2</c:v>
                </c:pt>
              </c:numCache>
            </c:numRef>
          </c:val>
          <c:extLst>
            <c:ext xmlns:c16="http://schemas.microsoft.com/office/drawing/2014/chart" uri="{C3380CC4-5D6E-409C-BE32-E72D297353CC}">
              <c16:uniqueId val="{00000002-BF2C-4388-AA80-99A4FD3AC661}"/>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10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0"/>
    <c:dispBlanksAs val="zero"/>
    <c:showDLblsOverMax val="0"/>
    <c:extLst/>
  </c:chart>
  <c:txPr>
    <a:bodyPr/>
    <a:lstStyle/>
    <a:p>
      <a:pPr>
        <a:defRPr/>
      </a:pPr>
      <a:endParaRPr lang="ko-K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c:f>
              <c:strCache>
                <c:ptCount val="1"/>
                <c:pt idx="0">
                  <c:v>1.    Do you believe that it is about time to change "We Go Together" (WGT) to "We Fight Together and Win" (WFTW) within the context of the US-SK military readiness?</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3095-414A-9BD8-C2BD765F0652}"/>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3095-414A-9BD8-C2BD765F065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3095-414A-9BD8-C2BD765F065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Table!$N$2:$P$2</c:f>
              <c:numCache>
                <c:formatCode>0.0%</c:formatCode>
                <c:ptCount val="3"/>
                <c:pt idx="0">
                  <c:v>0.35294117647058826</c:v>
                </c:pt>
                <c:pt idx="1">
                  <c:v>0.61764705882352944</c:v>
                </c:pt>
                <c:pt idx="2">
                  <c:v>2.9411764705882353E-2</c:v>
                </c:pt>
              </c:numCache>
            </c:numRef>
          </c:val>
          <c:extLst>
            <c:ext xmlns:c16="http://schemas.microsoft.com/office/drawing/2014/chart" uri="{C3380CC4-5D6E-409C-BE32-E72D297353CC}">
              <c16:uniqueId val="{00000006-3095-414A-9BD8-C2BD765F0652}"/>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Table!$M$4</c:f>
              <c:strCache>
                <c:ptCount val="1"/>
                <c:pt idx="0">
                  <c:v>2.    Do you suppose that SK could face within not too distant future a geopolitical predicament akin to currently plaguing Ukraine?</c:v>
                </c:pt>
              </c:strCache>
            </c:strRef>
          </c:tx>
          <c:spPr>
            <a:solidFill>
              <a:srgbClr val="FF0000"/>
            </a:solidFill>
          </c:spPr>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193A-4471-A51A-11F0C9015D2B}"/>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193A-4471-A51A-11F0C9015D2B}"/>
              </c:ext>
            </c:extLst>
          </c:dPt>
          <c:dPt>
            <c:idx val="2"/>
            <c:bubble3D val="0"/>
            <c:spPr>
              <a:solidFill>
                <a:schemeClr val="accent3"/>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193A-4471-A51A-11F0C9015D2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Table!$N$4:$P$4</c:f>
              <c:numCache>
                <c:formatCode>0.0%</c:formatCode>
                <c:ptCount val="3"/>
                <c:pt idx="0">
                  <c:v>0.41176470588235292</c:v>
                </c:pt>
                <c:pt idx="1">
                  <c:v>0.58823529411764708</c:v>
                </c:pt>
                <c:pt idx="2">
                  <c:v>0</c:v>
                </c:pt>
              </c:numCache>
            </c:numRef>
          </c:val>
          <c:extLst>
            <c:ext xmlns:c16="http://schemas.microsoft.com/office/drawing/2014/chart" uri="{C3380CC4-5D6E-409C-BE32-E72D297353CC}">
              <c16:uniqueId val="{00000006-193A-4471-A51A-11F0C9015D2B}"/>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Table!$M$6</c:f>
              <c:strCache>
                <c:ptCount val="1"/>
                <c:pt idx="0">
                  <c:v>3-1.    Dissolution of UNC (United Nations Command)</c:v>
                </c:pt>
              </c:strCache>
            </c:strRef>
          </c:tx>
          <c:dPt>
            <c:idx val="0"/>
            <c:bubble3D val="0"/>
            <c:spPr>
              <a:solidFill>
                <a:srgbClr val="0070C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0F86-441B-AF6D-91EA2712E07A}"/>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0F86-441B-AF6D-91EA2712E07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0F86-441B-AF6D-91EA2712E07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Yes</c:v>
                </c:pt>
                <c:pt idx="1">
                  <c:v>No</c:v>
                </c:pt>
                <c:pt idx="2">
                  <c:v>Declined/Maybe/Neither</c:v>
                </c:pt>
              </c:strCache>
            </c:strRef>
          </c:cat>
          <c:val>
            <c:numRef>
              <c:f>Table!$N$6:$P$6</c:f>
              <c:numCache>
                <c:formatCode>0.0%</c:formatCode>
                <c:ptCount val="3"/>
                <c:pt idx="0">
                  <c:v>0.82352941176470584</c:v>
                </c:pt>
                <c:pt idx="1">
                  <c:v>0.17647058823529413</c:v>
                </c:pt>
                <c:pt idx="2">
                  <c:v>0</c:v>
                </c:pt>
              </c:numCache>
            </c:numRef>
          </c:val>
          <c:extLst>
            <c:ext xmlns:c16="http://schemas.microsoft.com/office/drawing/2014/chart" uri="{C3380CC4-5D6E-409C-BE32-E72D297353CC}">
              <c16:uniqueId val="{00000006-0F86-441B-AF6D-91EA2712E07A}"/>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10.xml><?xml version="1.0" encoding="utf-8"?>
<c:userShapes xmlns:c="http://schemas.openxmlformats.org/drawingml/2006/chart">
  <cdr:relSizeAnchor xmlns:cdr="http://schemas.openxmlformats.org/drawingml/2006/chartDrawing">
    <cdr:from>
      <cdr:x>0.10925</cdr:x>
      <cdr:y>0.84248</cdr:y>
    </cdr:from>
    <cdr:to>
      <cdr:x>0.93606</cdr:x>
      <cdr:y>1</cdr:y>
    </cdr:to>
    <cdr:sp macro="" textlink="">
      <cdr:nvSpPr>
        <cdr:cNvPr id="2" name="TextBox 1">
          <a:extLst xmlns:a="http://schemas.openxmlformats.org/drawingml/2006/main">
            <a:ext uri="{FF2B5EF4-FFF2-40B4-BE49-F238E27FC236}">
              <a16:creationId xmlns:a16="http://schemas.microsoft.com/office/drawing/2014/main" id="{847046DF-C15C-47F2-8DAB-3B461A0FB353}"/>
            </a:ext>
          </a:extLst>
        </cdr:cNvPr>
        <cdr:cNvSpPr txBox="1"/>
      </cdr:nvSpPr>
      <cdr:spPr>
        <a:xfrm xmlns:a="http://schemas.openxmlformats.org/drawingml/2006/main">
          <a:off x="1191378" y="4693512"/>
          <a:ext cx="9016418" cy="8775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eaLnBrk="1" fontAlgn="auto" latinLnBrk="0" hangingPunct="1"/>
          <a:r>
            <a:rPr lang="en-US" altLang="ko-KR" sz="1100" dirty="0">
              <a:effectLst/>
              <a:latin typeface="+mn-lt"/>
              <a:ea typeface="+mn-ea"/>
              <a:cs typeface="+mn-cs"/>
            </a:rPr>
            <a:t>3.      Do you suppose that End of War Declaration (EWD) may risk the following in the Korean Peninsula (KP)?</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0.17327</cdr:x>
      <cdr:y>0.13064</cdr:y>
    </cdr:from>
    <cdr:to>
      <cdr:x>0.61247</cdr:x>
      <cdr:y>0.28433</cdr:y>
    </cdr:to>
    <cdr:sp macro="" textlink="">
      <cdr:nvSpPr>
        <cdr:cNvPr id="6" name="TextBox 5">
          <a:extLst xmlns:a="http://schemas.openxmlformats.org/drawingml/2006/main">
            <a:ext uri="{FF2B5EF4-FFF2-40B4-BE49-F238E27FC236}">
              <a16:creationId xmlns:a16="http://schemas.microsoft.com/office/drawing/2014/main" id="{A6404BAD-C0FC-4196-8D7C-E888C3CC88F6}"/>
            </a:ext>
          </a:extLst>
        </cdr:cNvPr>
        <cdr:cNvSpPr txBox="1"/>
      </cdr:nvSpPr>
      <cdr:spPr>
        <a:xfrm xmlns:a="http://schemas.openxmlformats.org/drawingml/2006/main">
          <a:off x="1228725" y="647700"/>
          <a:ext cx="3114675"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0.1693</cdr:x>
      <cdr:y>0.09141</cdr:y>
    </cdr:from>
    <cdr:to>
      <cdr:x>0.88116</cdr:x>
      <cdr:y>0.27777</cdr:y>
    </cdr:to>
    <cdr:sp macro="" textlink="">
      <cdr:nvSpPr>
        <cdr:cNvPr id="5" name="TextBox 1">
          <a:extLst xmlns:a="http://schemas.openxmlformats.org/drawingml/2006/main">
            <a:ext uri="{FF2B5EF4-FFF2-40B4-BE49-F238E27FC236}">
              <a16:creationId xmlns:a16="http://schemas.microsoft.com/office/drawing/2014/main" id="{7DB934B2-996E-4F98-B294-E44541E5E923}"/>
            </a:ext>
          </a:extLst>
        </cdr:cNvPr>
        <cdr:cNvSpPr txBox="1"/>
      </cdr:nvSpPr>
      <cdr:spPr>
        <a:xfrm xmlns:a="http://schemas.openxmlformats.org/drawingml/2006/main">
          <a:off x="1374775" y="498475"/>
          <a:ext cx="5780470" cy="10162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sz="1100">
              <a:effectLst/>
              <a:latin typeface="+mn-lt"/>
              <a:ea typeface="+mn-ea"/>
              <a:cs typeface="+mn-cs"/>
            </a:rPr>
            <a:t>3.</a:t>
          </a:r>
          <a:r>
            <a:rPr lang="en-US" sz="1100" baseline="0">
              <a:effectLst/>
              <a:latin typeface="+mn-lt"/>
              <a:ea typeface="+mn-ea"/>
              <a:cs typeface="+mn-cs"/>
            </a:rPr>
            <a:t>    </a:t>
          </a:r>
          <a:r>
            <a:rPr lang="en-US" sz="1100">
              <a:effectLst/>
              <a:latin typeface="+mn-lt"/>
              <a:ea typeface="+mn-ea"/>
              <a:cs typeface="+mn-cs"/>
            </a:rPr>
            <a:t>Do you suppose that End of War Declaration (EWD) may risk the following in the Korean Peninsula (KP)? </a:t>
          </a:r>
          <a:br>
            <a:rPr lang="en-US" sz="1100">
              <a:effectLst/>
              <a:latin typeface="+mn-lt"/>
              <a:ea typeface="+mn-ea"/>
              <a:cs typeface="+mn-cs"/>
            </a:rPr>
          </a:br>
          <a:endParaRPr lang="en-US" sz="1100">
            <a:effectLst/>
            <a:latin typeface="+mn-lt"/>
            <a:ea typeface="+mn-ea"/>
            <a:cs typeface="+mn-cs"/>
          </a:endParaRP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br>
            <a:rPr lang="en-US" sz="1100">
              <a:effectLst/>
              <a:latin typeface="+mn-lt"/>
              <a:ea typeface="+mn-ea"/>
              <a:cs typeface="+mn-cs"/>
            </a:rPr>
          </a:br>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4.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0.18108</cdr:x>
      <cdr:y>0.08387</cdr:y>
    </cdr:from>
    <cdr:to>
      <cdr:x>0.89281</cdr:x>
      <cdr:y>0.27026</cdr:y>
    </cdr:to>
    <cdr:sp macro="" textlink="">
      <cdr:nvSpPr>
        <cdr:cNvPr id="4" name="TextBox 1">
          <a:extLst xmlns:a="http://schemas.openxmlformats.org/drawingml/2006/main">
            <a:ext uri="{FF2B5EF4-FFF2-40B4-BE49-F238E27FC236}">
              <a16:creationId xmlns:a16="http://schemas.microsoft.com/office/drawing/2014/main" id="{D12987D4-4B82-44EC-BCB0-AB5470455164}"/>
            </a:ext>
          </a:extLst>
        </cdr:cNvPr>
        <cdr:cNvSpPr txBox="1"/>
      </cdr:nvSpPr>
      <cdr:spPr>
        <a:xfrm xmlns:a="http://schemas.openxmlformats.org/drawingml/2006/main">
          <a:off x="1479550" y="445407"/>
          <a:ext cx="5815341" cy="9899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sz="1100">
              <a:effectLst/>
              <a:latin typeface="+mn-lt"/>
              <a:ea typeface="+mn-ea"/>
              <a:cs typeface="+mn-cs"/>
            </a:rPr>
            <a:t>8. </a:t>
          </a:r>
          <a:r>
            <a:rPr lang="en-US" sz="1100" baseline="0">
              <a:effectLst/>
              <a:latin typeface="+mn-lt"/>
              <a:ea typeface="+mn-ea"/>
              <a:cs typeface="+mn-cs"/>
            </a:rPr>
            <a:t>    </a:t>
          </a:r>
          <a:r>
            <a:rPr lang="en-US" sz="1100">
              <a:effectLst/>
              <a:latin typeface="+mn-lt"/>
              <a:ea typeface="+mn-ea"/>
              <a:cs typeface="+mn-cs"/>
            </a:rPr>
            <a:t>Do you believe that Moon's Peace Initiative per se is indicated for the following?</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br>
            <a:rPr lang="en-US" sz="1100">
              <a:effectLst/>
              <a:latin typeface="+mn-lt"/>
              <a:ea typeface="+mn-ea"/>
              <a:cs typeface="+mn-cs"/>
            </a:rPr>
          </a:br>
          <a:endParaRPr lang="en-US" sz="1100">
            <a:effectLst/>
            <a:latin typeface="+mn-lt"/>
            <a:ea typeface="+mn-ea"/>
            <a:cs typeface="+mn-cs"/>
          </a:endParaRP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br>
            <a:rPr lang="en-US" sz="1100">
              <a:effectLst/>
              <a:latin typeface="+mn-lt"/>
              <a:ea typeface="+mn-ea"/>
              <a:cs typeface="+mn-cs"/>
            </a:rPr>
          </a:br>
          <a:endParaRPr 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0.18108</cdr:x>
      <cdr:y>0.08387</cdr:y>
    </cdr:from>
    <cdr:to>
      <cdr:x>0.89281</cdr:x>
      <cdr:y>0.27026</cdr:y>
    </cdr:to>
    <cdr:sp macro="" textlink="">
      <cdr:nvSpPr>
        <cdr:cNvPr id="4" name="TextBox 1">
          <a:extLst xmlns:a="http://schemas.openxmlformats.org/drawingml/2006/main">
            <a:ext uri="{FF2B5EF4-FFF2-40B4-BE49-F238E27FC236}">
              <a16:creationId xmlns:a16="http://schemas.microsoft.com/office/drawing/2014/main" id="{7927219B-6B0C-4D44-9E5E-0C867F13853D}"/>
            </a:ext>
          </a:extLst>
        </cdr:cNvPr>
        <cdr:cNvSpPr txBox="1"/>
      </cdr:nvSpPr>
      <cdr:spPr>
        <a:xfrm xmlns:a="http://schemas.openxmlformats.org/drawingml/2006/main">
          <a:off x="1479550" y="445408"/>
          <a:ext cx="5815341" cy="9899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sz="1100">
              <a:effectLst/>
              <a:latin typeface="+mn-lt"/>
              <a:ea typeface="+mn-ea"/>
              <a:cs typeface="+mn-cs"/>
            </a:rPr>
            <a:t>9.     What do you believe that NKG's ultimate goal is in the KP vis-a-vis SK?</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br>
            <a:rPr lang="en-US" sz="1100">
              <a:effectLst/>
              <a:latin typeface="+mn-lt"/>
              <a:ea typeface="+mn-ea"/>
              <a:cs typeface="+mn-cs"/>
            </a:rPr>
          </a:br>
          <a:endParaRPr lang="en-US" sz="1100">
            <a:effectLst/>
            <a:latin typeface="+mn-lt"/>
            <a:ea typeface="+mn-ea"/>
            <a:cs typeface="+mn-cs"/>
          </a:endParaRP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br>
            <a:rPr lang="en-US" sz="1100">
              <a:effectLst/>
              <a:latin typeface="+mn-lt"/>
              <a:ea typeface="+mn-ea"/>
              <a:cs typeface="+mn-cs"/>
            </a:rPr>
          </a:br>
          <a:endParaRPr 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7.xml><?xml version="1.0" encoding="utf-8"?>
<c:userShapes xmlns:c="http://schemas.openxmlformats.org/drawingml/2006/chart">
  <cdr:relSizeAnchor xmlns:cdr="http://schemas.openxmlformats.org/drawingml/2006/chartDrawing">
    <cdr:from>
      <cdr:x>0.08659</cdr:x>
      <cdr:y>0.86161</cdr:y>
    </cdr:from>
    <cdr:to>
      <cdr:x>0.91341</cdr:x>
      <cdr:y>0.92941</cdr:y>
    </cdr:to>
    <cdr:sp macro="" textlink="">
      <cdr:nvSpPr>
        <cdr:cNvPr id="2" name="TextBox 1">
          <a:extLst xmlns:a="http://schemas.openxmlformats.org/drawingml/2006/main">
            <a:ext uri="{FF2B5EF4-FFF2-40B4-BE49-F238E27FC236}">
              <a16:creationId xmlns:a16="http://schemas.microsoft.com/office/drawing/2014/main" id="{DB552353-A390-45C4-A8F5-6F26B21E01E2}"/>
            </a:ext>
          </a:extLst>
        </cdr:cNvPr>
        <cdr:cNvSpPr txBox="1"/>
      </cdr:nvSpPr>
      <cdr:spPr>
        <a:xfrm xmlns:a="http://schemas.openxmlformats.org/drawingml/2006/main">
          <a:off x="944324" y="4800111"/>
          <a:ext cx="9016418" cy="3776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eaLnBrk="1" fontAlgn="auto" latinLnBrk="0" hangingPunct="1"/>
          <a:r>
            <a:rPr lang="en-US" altLang="ko-KR" sz="1100" dirty="0">
              <a:effectLst/>
              <a:latin typeface="+mn-lt"/>
              <a:ea typeface="+mn-ea"/>
              <a:cs typeface="+mn-cs"/>
            </a:rPr>
            <a:t>3.      Do you suppose that End of War Declaration (EWD) may risk the following in the Korean Peninsula (KP)?</a:t>
          </a:r>
        </a:p>
      </cdr:txBody>
    </cdr:sp>
  </cdr:relSizeAnchor>
</c:userShapes>
</file>

<file path=ppt/drawings/drawing8.xml><?xml version="1.0" encoding="utf-8"?>
<c:userShapes xmlns:c="http://schemas.openxmlformats.org/drawingml/2006/chart">
  <cdr:relSizeAnchor xmlns:cdr="http://schemas.openxmlformats.org/drawingml/2006/chartDrawing">
    <cdr:from>
      <cdr:x>0.11973</cdr:x>
      <cdr:y>0.84248</cdr:y>
    </cdr:from>
    <cdr:to>
      <cdr:x>0.94654</cdr:x>
      <cdr:y>1</cdr:y>
    </cdr:to>
    <cdr:sp macro="" textlink="">
      <cdr:nvSpPr>
        <cdr:cNvPr id="2" name="TextBox 1">
          <a:extLst xmlns:a="http://schemas.openxmlformats.org/drawingml/2006/main">
            <a:ext uri="{FF2B5EF4-FFF2-40B4-BE49-F238E27FC236}">
              <a16:creationId xmlns:a16="http://schemas.microsoft.com/office/drawing/2014/main" id="{847046DF-C15C-47F2-8DAB-3B461A0FB353}"/>
            </a:ext>
          </a:extLst>
        </cdr:cNvPr>
        <cdr:cNvSpPr txBox="1"/>
      </cdr:nvSpPr>
      <cdr:spPr>
        <a:xfrm xmlns:a="http://schemas.openxmlformats.org/drawingml/2006/main">
          <a:off x="1305641" y="4693513"/>
          <a:ext cx="9016417" cy="8775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eaLnBrk="1" fontAlgn="auto" latinLnBrk="0" hangingPunct="1"/>
          <a:r>
            <a:rPr lang="en-US" altLang="ko-KR" sz="1100" dirty="0">
              <a:effectLst/>
              <a:latin typeface="+mn-lt"/>
              <a:ea typeface="+mn-ea"/>
              <a:cs typeface="+mn-cs"/>
            </a:rPr>
            <a:t>3.      Do you suppose that End of War Declaration (EWD) may risk the following in the Korean Peninsula (KP)?</a:t>
          </a:r>
        </a:p>
      </cdr:txBody>
    </cdr:sp>
  </cdr:relSizeAnchor>
</c:userShapes>
</file>

<file path=ppt/drawings/drawing9.xml><?xml version="1.0" encoding="utf-8"?>
<c:userShapes xmlns:c="http://schemas.openxmlformats.org/drawingml/2006/chart">
  <cdr:relSizeAnchor xmlns:cdr="http://schemas.openxmlformats.org/drawingml/2006/chartDrawing">
    <cdr:from>
      <cdr:x>0.10369</cdr:x>
      <cdr:y>0.84248</cdr:y>
    </cdr:from>
    <cdr:to>
      <cdr:x>0.93051</cdr:x>
      <cdr:y>1</cdr:y>
    </cdr:to>
    <cdr:sp macro="" textlink="">
      <cdr:nvSpPr>
        <cdr:cNvPr id="2" name="TextBox 1">
          <a:extLst xmlns:a="http://schemas.openxmlformats.org/drawingml/2006/main">
            <a:ext uri="{FF2B5EF4-FFF2-40B4-BE49-F238E27FC236}">
              <a16:creationId xmlns:a16="http://schemas.microsoft.com/office/drawing/2014/main" id="{847046DF-C15C-47F2-8DAB-3B461A0FB353}"/>
            </a:ext>
          </a:extLst>
        </cdr:cNvPr>
        <cdr:cNvSpPr txBox="1"/>
      </cdr:nvSpPr>
      <cdr:spPr>
        <a:xfrm xmlns:a="http://schemas.openxmlformats.org/drawingml/2006/main">
          <a:off x="1130713" y="4693512"/>
          <a:ext cx="9016527" cy="8775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eaLnBrk="1" fontAlgn="auto" latinLnBrk="0" hangingPunct="1"/>
          <a:r>
            <a:rPr lang="en-US" altLang="ko-KR" sz="1100" dirty="0">
              <a:effectLst/>
              <a:latin typeface="+mn-lt"/>
              <a:ea typeface="+mn-ea"/>
              <a:cs typeface="+mn-cs"/>
            </a:rPr>
            <a:t>3.      Do you suppose that End of War Declaration (EWD) may risk the following in the Korean Peninsula (KP)?</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2022-02-18</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2022-02-18</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a:xfrm>
            <a:off x="1524000" y="2235200"/>
            <a:ext cx="9144000" cy="2387600"/>
          </a:xfrm>
        </p:spPr>
        <p:txBody>
          <a:bodyPr anchor="ctr"/>
          <a:lstStyle/>
          <a:p>
            <a:r>
              <a:rPr lang="en-US" altLang="ko-KR" b="1" i="1" dirty="0">
                <a:solidFill>
                  <a:srgbClr val="00B050"/>
                </a:solidFill>
                <a:latin typeface="Arial" panose="020B0604020202020204" pitchFamily="34" charset="0"/>
                <a:cs typeface="Arial" panose="020B0604020202020204" pitchFamily="34" charset="0"/>
              </a:rPr>
              <a:t>ICAS</a:t>
            </a:r>
            <a:r>
              <a:rPr lang="en-US" altLang="ko-KR" dirty="0"/>
              <a:t> </a:t>
            </a:r>
            <a:r>
              <a:rPr lang="en-US" altLang="ko-KR"/>
              <a:t>Polling XX</a:t>
            </a:r>
            <a:endParaRPr lang="ko-KR" altLang="en-US" dirty="0"/>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EDDA58A5-544C-4BA4-B465-59793DF3BC5F}"/>
              </a:ext>
            </a:extLst>
          </p:cNvPr>
          <p:cNvGraphicFramePr>
            <a:graphicFrameLocks/>
          </p:cNvGraphicFramePr>
          <p:nvPr>
            <p:extLst>
              <p:ext uri="{D42A27DB-BD31-4B8C-83A1-F6EECF244321}">
                <p14:modId xmlns:p14="http://schemas.microsoft.com/office/powerpoint/2010/main" val="2580415037"/>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57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46629DDB-9356-40BF-BA98-E4F98A722D06}"/>
              </a:ext>
            </a:extLst>
          </p:cNvPr>
          <p:cNvGraphicFramePr>
            <a:graphicFrameLocks/>
          </p:cNvGraphicFramePr>
          <p:nvPr>
            <p:extLst>
              <p:ext uri="{D42A27DB-BD31-4B8C-83A1-F6EECF244321}">
                <p14:modId xmlns:p14="http://schemas.microsoft.com/office/powerpoint/2010/main" val="258618348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3512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B6AB0039-DA6D-4766-80DC-F456DEBA6355}"/>
              </a:ext>
            </a:extLst>
          </p:cNvPr>
          <p:cNvGraphicFramePr>
            <a:graphicFrameLocks/>
          </p:cNvGraphicFramePr>
          <p:nvPr>
            <p:extLst>
              <p:ext uri="{D42A27DB-BD31-4B8C-83A1-F6EECF244321}">
                <p14:modId xmlns:p14="http://schemas.microsoft.com/office/powerpoint/2010/main" val="306955613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007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EF8B9FE8-47E1-4ED8-900C-9E1D2D41B992}"/>
              </a:ext>
            </a:extLst>
          </p:cNvPr>
          <p:cNvGraphicFramePr>
            <a:graphicFrameLocks/>
          </p:cNvGraphicFramePr>
          <p:nvPr>
            <p:extLst>
              <p:ext uri="{D42A27DB-BD31-4B8C-83A1-F6EECF244321}">
                <p14:modId xmlns:p14="http://schemas.microsoft.com/office/powerpoint/2010/main" val="230957501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118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F038A88B-50F5-4D7E-ABC3-46192270812C}"/>
              </a:ext>
            </a:extLst>
          </p:cNvPr>
          <p:cNvGraphicFramePr>
            <a:graphicFrameLocks/>
          </p:cNvGraphicFramePr>
          <p:nvPr>
            <p:extLst>
              <p:ext uri="{D42A27DB-BD31-4B8C-83A1-F6EECF244321}">
                <p14:modId xmlns:p14="http://schemas.microsoft.com/office/powerpoint/2010/main" val="308205840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903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8BF127D5-088F-4A31-94DE-7841F78CC414}"/>
              </a:ext>
            </a:extLst>
          </p:cNvPr>
          <p:cNvGraphicFramePr>
            <a:graphicFrameLocks/>
          </p:cNvGraphicFramePr>
          <p:nvPr>
            <p:extLst>
              <p:ext uri="{D42A27DB-BD31-4B8C-83A1-F6EECF244321}">
                <p14:modId xmlns:p14="http://schemas.microsoft.com/office/powerpoint/2010/main" val="89775093"/>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222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17EC7423-25BA-4767-B04D-FD7D5425C6F4}"/>
              </a:ext>
            </a:extLst>
          </p:cNvPr>
          <p:cNvGraphicFramePr>
            <a:graphicFrameLocks/>
          </p:cNvGraphicFramePr>
          <p:nvPr>
            <p:extLst>
              <p:ext uri="{D42A27DB-BD31-4B8C-83A1-F6EECF244321}">
                <p14:modId xmlns:p14="http://schemas.microsoft.com/office/powerpoint/2010/main" val="574427717"/>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4340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61C17E1F-8AE9-42B3-8D82-CFDDD2B46B11}"/>
              </a:ext>
            </a:extLst>
          </p:cNvPr>
          <p:cNvGraphicFramePr>
            <a:graphicFrameLocks/>
          </p:cNvGraphicFramePr>
          <p:nvPr>
            <p:extLst>
              <p:ext uri="{D42A27DB-BD31-4B8C-83A1-F6EECF244321}">
                <p14:modId xmlns:p14="http://schemas.microsoft.com/office/powerpoint/2010/main" val="3782474503"/>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3965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D3FF8F48-0D01-4B71-8E36-9AEB55F0E9BA}"/>
              </a:ext>
            </a:extLst>
          </p:cNvPr>
          <p:cNvGraphicFramePr>
            <a:graphicFrameLocks/>
          </p:cNvGraphicFramePr>
          <p:nvPr>
            <p:extLst>
              <p:ext uri="{D42A27DB-BD31-4B8C-83A1-F6EECF244321}">
                <p14:modId xmlns:p14="http://schemas.microsoft.com/office/powerpoint/2010/main" val="2697853403"/>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CA946E51-1B6E-4D99-B26B-9952990EB8DE}"/>
              </a:ext>
            </a:extLst>
          </p:cNvPr>
          <p:cNvSpPr txBox="1"/>
          <p:nvPr/>
        </p:nvSpPr>
        <p:spPr>
          <a:xfrm>
            <a:off x="3788228" y="5474571"/>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a:effectLst/>
                <a:latin typeface="+mn-lt"/>
                <a:ea typeface="+mn-ea"/>
                <a:cs typeface="+mn-cs"/>
              </a:rPr>
              <a:t>8.      Do you believe that Moon's Peace Initiative per se is indicated for the following?</a:t>
            </a:r>
          </a:p>
          <a:p>
            <a:pPr rtl="0" eaLnBrk="1" fontAlgn="auto" latinLnBrk="0" hangingPunct="1"/>
            <a:endParaRPr lang="ko-KR" altLang="ko-KR">
              <a:effectLst/>
            </a:endParaRPr>
          </a:p>
        </p:txBody>
      </p:sp>
    </p:spTree>
    <p:extLst>
      <p:ext uri="{BB962C8B-B14F-4D97-AF65-F5344CB8AC3E}">
        <p14:creationId xmlns:p14="http://schemas.microsoft.com/office/powerpoint/2010/main" val="1711261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913FC475-D10A-440D-BE39-37E78E592ACE}"/>
              </a:ext>
            </a:extLst>
          </p:cNvPr>
          <p:cNvGraphicFramePr>
            <a:graphicFrameLocks/>
          </p:cNvGraphicFramePr>
          <p:nvPr>
            <p:extLst>
              <p:ext uri="{D42A27DB-BD31-4B8C-83A1-F6EECF244321}">
                <p14:modId xmlns:p14="http://schemas.microsoft.com/office/powerpoint/2010/main" val="4103235703"/>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a:extLst>
              <a:ext uri="{FF2B5EF4-FFF2-40B4-BE49-F238E27FC236}">
                <a16:creationId xmlns:a16="http://schemas.microsoft.com/office/drawing/2014/main" id="{22EAB7D6-0F5E-4BE3-ACA4-809F0F2727FC}"/>
              </a:ext>
            </a:extLst>
          </p:cNvPr>
          <p:cNvSpPr txBox="1"/>
          <p:nvPr/>
        </p:nvSpPr>
        <p:spPr>
          <a:xfrm>
            <a:off x="3788228" y="5474571"/>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a:effectLst/>
                <a:latin typeface="+mn-lt"/>
                <a:ea typeface="+mn-ea"/>
                <a:cs typeface="+mn-cs"/>
              </a:rPr>
              <a:t>8.      Do you believe that Moon's Peace Initiative per se is indicated for the following?</a:t>
            </a:r>
          </a:p>
          <a:p>
            <a:pPr rtl="0" eaLnBrk="1" fontAlgn="auto" latinLnBrk="0" hangingPunct="1"/>
            <a:endParaRPr lang="ko-KR" altLang="ko-KR">
              <a:effectLst/>
            </a:endParaRPr>
          </a:p>
        </p:txBody>
      </p:sp>
    </p:spTree>
    <p:extLst>
      <p:ext uri="{BB962C8B-B14F-4D97-AF65-F5344CB8AC3E}">
        <p14:creationId xmlns:p14="http://schemas.microsoft.com/office/powerpoint/2010/main" val="203308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E2DF66A-C7B9-4A3B-B6D1-B78516B78912}"/>
              </a:ext>
            </a:extLst>
          </p:cNvPr>
          <p:cNvGraphicFramePr>
            <a:graphicFrameLocks/>
          </p:cNvGraphicFramePr>
          <p:nvPr>
            <p:extLst>
              <p:ext uri="{D42A27DB-BD31-4B8C-83A1-F6EECF244321}">
                <p14:modId xmlns:p14="http://schemas.microsoft.com/office/powerpoint/2010/main" val="1685909929"/>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5722C736-F97F-4DB8-854C-2BD506DDFB8C}"/>
              </a:ext>
            </a:extLst>
          </p:cNvPr>
          <p:cNvGraphicFramePr>
            <a:graphicFrameLocks/>
          </p:cNvGraphicFramePr>
          <p:nvPr>
            <p:extLst>
              <p:ext uri="{D42A27DB-BD31-4B8C-83A1-F6EECF244321}">
                <p14:modId xmlns:p14="http://schemas.microsoft.com/office/powerpoint/2010/main" val="2788612473"/>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B41F4816-6594-4C33-971A-766AEA3A7AAC}"/>
              </a:ext>
            </a:extLst>
          </p:cNvPr>
          <p:cNvSpPr txBox="1"/>
          <p:nvPr/>
        </p:nvSpPr>
        <p:spPr>
          <a:xfrm>
            <a:off x="3788228" y="5485748"/>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dirty="0">
                <a:effectLst/>
                <a:latin typeface="+mn-lt"/>
                <a:ea typeface="+mn-ea"/>
                <a:cs typeface="+mn-cs"/>
              </a:rPr>
              <a:t>9.     What do you believe that NKG's ultimate goal is in the KP vis-a-vis SK?</a:t>
            </a:r>
          </a:p>
          <a:p>
            <a:pPr rtl="0" eaLnBrk="1" fontAlgn="auto" latinLnBrk="0" hangingPunct="1"/>
            <a:endParaRPr lang="ko-KR" altLang="ko-KR" dirty="0">
              <a:effectLst/>
            </a:endParaRPr>
          </a:p>
        </p:txBody>
      </p:sp>
    </p:spTree>
    <p:extLst>
      <p:ext uri="{BB962C8B-B14F-4D97-AF65-F5344CB8AC3E}">
        <p14:creationId xmlns:p14="http://schemas.microsoft.com/office/powerpoint/2010/main" val="218893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FE5BFFE7-C123-4365-8D1A-4A462EC912D1}"/>
              </a:ext>
            </a:extLst>
          </p:cNvPr>
          <p:cNvGraphicFramePr>
            <a:graphicFrameLocks/>
          </p:cNvGraphicFramePr>
          <p:nvPr>
            <p:extLst>
              <p:ext uri="{D42A27DB-BD31-4B8C-83A1-F6EECF244321}">
                <p14:modId xmlns:p14="http://schemas.microsoft.com/office/powerpoint/2010/main" val="3981244621"/>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E45048BD-BD87-4308-A720-51646E8E173A}"/>
              </a:ext>
            </a:extLst>
          </p:cNvPr>
          <p:cNvSpPr txBox="1"/>
          <p:nvPr/>
        </p:nvSpPr>
        <p:spPr>
          <a:xfrm>
            <a:off x="3788228" y="5485748"/>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dirty="0">
                <a:effectLst/>
                <a:latin typeface="+mn-lt"/>
                <a:ea typeface="+mn-ea"/>
                <a:cs typeface="+mn-cs"/>
              </a:rPr>
              <a:t>9.     What do you believe that NKG's ultimate goal is in the KP vis-a-vis SK?</a:t>
            </a:r>
          </a:p>
          <a:p>
            <a:pPr rtl="0" eaLnBrk="1" fontAlgn="auto" latinLnBrk="0" hangingPunct="1"/>
            <a:endParaRPr lang="ko-KR" altLang="ko-KR" dirty="0">
              <a:effectLst/>
            </a:endParaRPr>
          </a:p>
        </p:txBody>
      </p:sp>
    </p:spTree>
    <p:extLst>
      <p:ext uri="{BB962C8B-B14F-4D97-AF65-F5344CB8AC3E}">
        <p14:creationId xmlns:p14="http://schemas.microsoft.com/office/powerpoint/2010/main" val="72944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D17E2EA7-FBC0-435F-BEB9-6E1870469DE2}"/>
              </a:ext>
            </a:extLst>
          </p:cNvPr>
          <p:cNvGraphicFramePr>
            <a:graphicFrameLocks/>
          </p:cNvGraphicFramePr>
          <p:nvPr>
            <p:extLst>
              <p:ext uri="{D42A27DB-BD31-4B8C-83A1-F6EECF244321}">
                <p14:modId xmlns:p14="http://schemas.microsoft.com/office/powerpoint/2010/main" val="3592603632"/>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27370245-7AF4-4CF8-A62B-756954098A84}"/>
              </a:ext>
            </a:extLst>
          </p:cNvPr>
          <p:cNvSpPr txBox="1"/>
          <p:nvPr/>
        </p:nvSpPr>
        <p:spPr>
          <a:xfrm>
            <a:off x="3788228" y="5485748"/>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dirty="0">
                <a:effectLst/>
                <a:latin typeface="+mn-lt"/>
                <a:ea typeface="+mn-ea"/>
                <a:cs typeface="+mn-cs"/>
              </a:rPr>
              <a:t>9.     What do you believe that NKG's ultimate goal is in the KP vis-a-vis SK?</a:t>
            </a:r>
          </a:p>
          <a:p>
            <a:pPr rtl="0" eaLnBrk="1" fontAlgn="auto" latinLnBrk="0" hangingPunct="1"/>
            <a:endParaRPr lang="ko-KR" altLang="ko-KR" dirty="0">
              <a:effectLst/>
            </a:endParaRPr>
          </a:p>
        </p:txBody>
      </p:sp>
    </p:spTree>
    <p:extLst>
      <p:ext uri="{BB962C8B-B14F-4D97-AF65-F5344CB8AC3E}">
        <p14:creationId xmlns:p14="http://schemas.microsoft.com/office/powerpoint/2010/main" val="3153216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855D03EE-C72F-4BB9-923A-23AC379BA331}"/>
              </a:ext>
            </a:extLst>
          </p:cNvPr>
          <p:cNvGraphicFramePr>
            <a:graphicFrameLocks/>
          </p:cNvGraphicFramePr>
          <p:nvPr>
            <p:extLst>
              <p:ext uri="{D42A27DB-BD31-4B8C-83A1-F6EECF244321}">
                <p14:modId xmlns:p14="http://schemas.microsoft.com/office/powerpoint/2010/main" val="340090674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
            <a:extLst>
              <a:ext uri="{FF2B5EF4-FFF2-40B4-BE49-F238E27FC236}">
                <a16:creationId xmlns:a16="http://schemas.microsoft.com/office/drawing/2014/main" id="{E4D3CE08-A1C6-4226-885C-DEDF0C85698D}"/>
              </a:ext>
            </a:extLst>
          </p:cNvPr>
          <p:cNvSpPr txBox="1"/>
          <p:nvPr/>
        </p:nvSpPr>
        <p:spPr>
          <a:xfrm>
            <a:off x="3788228" y="5485748"/>
            <a:ext cx="4615543" cy="2910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en-US" altLang="ko-KR" sz="1100" dirty="0">
                <a:effectLst/>
                <a:latin typeface="+mn-lt"/>
                <a:ea typeface="+mn-ea"/>
                <a:cs typeface="+mn-cs"/>
              </a:rPr>
              <a:t>9.     What do you believe that NKG's ultimate goal is in the KP vis-a-vis SK?</a:t>
            </a:r>
          </a:p>
          <a:p>
            <a:pPr rtl="0" eaLnBrk="1" fontAlgn="auto" latinLnBrk="0" hangingPunct="1"/>
            <a:endParaRPr lang="ko-KR" altLang="ko-KR" dirty="0">
              <a:effectLst/>
            </a:endParaRPr>
          </a:p>
        </p:txBody>
      </p:sp>
    </p:spTree>
    <p:extLst>
      <p:ext uri="{BB962C8B-B14F-4D97-AF65-F5344CB8AC3E}">
        <p14:creationId xmlns:p14="http://schemas.microsoft.com/office/powerpoint/2010/main" val="338029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6F9C987A-D45A-4B92-B002-8831B006E2F3}"/>
              </a:ext>
            </a:extLst>
          </p:cNvPr>
          <p:cNvGraphicFramePr>
            <a:graphicFrameLocks/>
          </p:cNvGraphicFramePr>
          <p:nvPr>
            <p:extLst>
              <p:ext uri="{D42A27DB-BD31-4B8C-83A1-F6EECF244321}">
                <p14:modId xmlns:p14="http://schemas.microsoft.com/office/powerpoint/2010/main" val="147788475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6909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BBDC6414-2645-44E9-8053-A2C389449161}"/>
              </a:ext>
            </a:extLst>
          </p:cNvPr>
          <p:cNvGraphicFramePr>
            <a:graphicFrameLocks/>
          </p:cNvGraphicFramePr>
          <p:nvPr>
            <p:extLst>
              <p:ext uri="{D42A27DB-BD31-4B8C-83A1-F6EECF244321}">
                <p14:modId xmlns:p14="http://schemas.microsoft.com/office/powerpoint/2010/main" val="77356737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8981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DE14B879-28EA-43DD-93AF-C3823FE017E5}"/>
              </a:ext>
            </a:extLst>
          </p:cNvPr>
          <p:cNvGraphicFramePr>
            <a:graphicFrameLocks/>
          </p:cNvGraphicFramePr>
          <p:nvPr>
            <p:extLst>
              <p:ext uri="{D42A27DB-BD31-4B8C-83A1-F6EECF244321}">
                <p14:modId xmlns:p14="http://schemas.microsoft.com/office/powerpoint/2010/main" val="269640053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623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58C15A2-D5E2-49AF-9132-5DDC403F5444}"/>
              </a:ext>
            </a:extLst>
          </p:cNvPr>
          <p:cNvGraphicFramePr>
            <a:graphicFrameLocks/>
          </p:cNvGraphicFramePr>
          <p:nvPr>
            <p:extLst>
              <p:ext uri="{D42A27DB-BD31-4B8C-83A1-F6EECF244321}">
                <p14:modId xmlns:p14="http://schemas.microsoft.com/office/powerpoint/2010/main" val="1812540339"/>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373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BB0FC7E7-846B-484F-A2E5-774DBE8ABC21}"/>
              </a:ext>
            </a:extLst>
          </p:cNvPr>
          <p:cNvGraphicFramePr>
            <a:graphicFrameLocks/>
          </p:cNvGraphicFramePr>
          <p:nvPr>
            <p:extLst>
              <p:ext uri="{D42A27DB-BD31-4B8C-83A1-F6EECF244321}">
                <p14:modId xmlns:p14="http://schemas.microsoft.com/office/powerpoint/2010/main" val="3246485932"/>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368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03B97EA9-F945-4FB4-B6A9-61E53BE775EA}"/>
              </a:ext>
            </a:extLst>
          </p:cNvPr>
          <p:cNvGraphicFramePr>
            <a:graphicFrameLocks/>
          </p:cNvGraphicFramePr>
          <p:nvPr>
            <p:extLst>
              <p:ext uri="{D42A27DB-BD31-4B8C-83A1-F6EECF244321}">
                <p14:modId xmlns:p14="http://schemas.microsoft.com/office/powerpoint/2010/main" val="684872820"/>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462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90F854AC-8EC9-4EC5-A128-71795585AD11}"/>
              </a:ext>
            </a:extLst>
          </p:cNvPr>
          <p:cNvGraphicFramePr>
            <a:graphicFrameLocks/>
          </p:cNvGraphicFramePr>
          <p:nvPr>
            <p:extLst>
              <p:ext uri="{D42A27DB-BD31-4B8C-83A1-F6EECF244321}">
                <p14:modId xmlns:p14="http://schemas.microsoft.com/office/powerpoint/2010/main" val="404721482"/>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096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E29A409-60DB-450B-8E81-878880742E8B}"/>
              </a:ext>
            </a:extLst>
          </p:cNvPr>
          <p:cNvGraphicFramePr>
            <a:graphicFrameLocks/>
          </p:cNvGraphicFramePr>
          <p:nvPr>
            <p:extLst>
              <p:ext uri="{D42A27DB-BD31-4B8C-83A1-F6EECF244321}">
                <p14:modId xmlns:p14="http://schemas.microsoft.com/office/powerpoint/2010/main" val="2538551811"/>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238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19143A67-6D7C-4CC3-91AF-BE88D195E172}"/>
              </a:ext>
            </a:extLst>
          </p:cNvPr>
          <p:cNvGraphicFramePr>
            <a:graphicFrameLocks/>
          </p:cNvGraphicFramePr>
          <p:nvPr>
            <p:extLst>
              <p:ext uri="{D42A27DB-BD31-4B8C-83A1-F6EECF244321}">
                <p14:modId xmlns:p14="http://schemas.microsoft.com/office/powerpoint/2010/main" val="213749507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055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5287AA52-C43A-457C-B3E3-0B1A2C0488D4}"/>
              </a:ext>
            </a:extLst>
          </p:cNvPr>
          <p:cNvGraphicFramePr>
            <a:graphicFrameLocks/>
          </p:cNvGraphicFramePr>
          <p:nvPr>
            <p:extLst>
              <p:ext uri="{D42A27DB-BD31-4B8C-83A1-F6EECF244321}">
                <p14:modId xmlns:p14="http://schemas.microsoft.com/office/powerpoint/2010/main" val="2637434751"/>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4274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503</Words>
  <Application>Microsoft Office PowerPoint</Application>
  <PresentationFormat>와이드스크린</PresentationFormat>
  <Paragraphs>64</Paragraphs>
  <Slides>26</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26</vt:i4>
      </vt:variant>
    </vt:vector>
  </HeadingPairs>
  <TitlesOfParts>
    <vt:vector size="29" baseType="lpstr">
      <vt:lpstr>맑은 고딕</vt:lpstr>
      <vt:lpstr>Arial</vt:lpstr>
      <vt:lpstr>Office Theme</vt:lpstr>
      <vt:lpstr>ICAS Polling XX</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Ryan Jang</dc:creator>
  <cp:lastModifiedBy>Ryan Jang</cp:lastModifiedBy>
  <cp:revision>49</cp:revision>
  <dcterms:created xsi:type="dcterms:W3CDTF">2020-12-21T19:16:43Z</dcterms:created>
  <dcterms:modified xsi:type="dcterms:W3CDTF">2022-02-19T02:02:21Z</dcterms:modified>
</cp:coreProperties>
</file>