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6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7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8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9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10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11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2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3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4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5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6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95" r:id="rId4"/>
    <p:sldId id="296" r:id="rId5"/>
    <p:sldId id="276" r:id="rId6"/>
    <p:sldId id="314" r:id="rId7"/>
    <p:sldId id="315" r:id="rId8"/>
    <p:sldId id="316" r:id="rId9"/>
    <p:sldId id="317" r:id="rId10"/>
    <p:sldId id="318" r:id="rId11"/>
    <p:sldId id="319" r:id="rId12"/>
    <p:sldId id="320" r:id="rId13"/>
    <p:sldId id="321" r:id="rId14"/>
    <p:sldId id="322" r:id="rId15"/>
    <p:sldId id="323" r:id="rId16"/>
    <p:sldId id="324" r:id="rId17"/>
    <p:sldId id="325" r:id="rId1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16161"/>
    <a:srgbClr val="7C7C7C"/>
    <a:srgbClr val="FF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821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" y="20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Mango\Desktop\ICAS\ICAS%20Polling\ICAS%20Polling%2021%20XXI\Polling%20XXI%20-%20Data%20Charts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go\Desktop\ICAS\ICAS%20Polling\ICAS%20Polling%2021%20XXI\Polling%20XXI%20-%20Data%20Chart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go\Desktop\ICAS\ICAS%20Polling\ICAS%20Polling%2021%20XXI\Polling%20XXI%20-%20Data%20Chart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go\Desktop\ICAS\ICAS%20Polling\ICAS%20Polling%2021%20XXI\Polling%20XXI%20-%20Data%20Chart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go\Desktop\ICAS\ICAS%20Polling\ICAS%20Polling%2021%20XXI\Polling%20XXI%20-%20Data%20Charts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go\Desktop\ICAS\ICAS%20Polling\ICAS%20Polling%2021%20XXI\Polling%20XXI%20-%20Data%20Charts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go\Desktop\ICAS\ICAS%20Polling\ICAS%20Polling%2021%20XXI\Polling%20XXI%20-%20Data%20Charts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go\Desktop\ICAS\ICAS%20Polling\ICAS%20Polling%2021%20XXI\Polling%20XXI%20-%20Data%20Charts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Mango\Desktop\ICAS\ICAS%20Polling\ICAS%20Polling%2021%20XXI\Polling%20XXI%20-%20Data%20Charts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Mango\Desktop\ICAS\ICAS%20Polling\ICAS%20Polling%2021%20XXI\Polling%20XXI%20-%20Data%20Charts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Mango\Desktop\ICAS\ICAS%20Polling\ICAS%20Polling%2021%20XXI\Polling%20XXI%20-%20Data%20Charts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go\Desktop\ICAS\ICAS%20Polling\ICAS%20Polling%2021%20XXI\Polling%20XXI%20-%20Data%20Char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go\Desktop\ICAS\ICAS%20Polling\ICAS%20Polling%2021%20XXI\Polling%20XXI%20-%20Data%20Chart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go\Desktop\ICAS\ICAS%20Polling\ICAS%20Polling%2021%20XXI\Polling%20XXI%20-%20Data%20Chart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go\Desktop\ICAS\ICAS%20Polling\ICAS%20Polling%2021%20XXI\Polling%20XXI%20-%20Data%20Chart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go\Desktop\ICAS\ICAS%20Polling\ICAS%20Polling%2021%20XXI\Polling%20XXI%20-%20Data%20Chart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 dirty="0"/>
              <a:t>ICAS Polling XXI: The Korean Peninsula Issues and US National Security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5520539334463557E-2"/>
          <c:y val="7.7168401048656687E-2"/>
          <c:w val="0.92898716028200523"/>
          <c:h val="0.6145153996743016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Table!$N$1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(Table!$M$2,Table!$M$4)</c:f>
              <c:strCache>
                <c:ptCount val="2"/>
                <c:pt idx="0">
                  <c:v>1.        Do you believe that the EDSCG (Extended Deterrence Strategy and Consultation Group) should be reactivated sooner rather than later?</c:v>
                </c:pt>
                <c:pt idx="1">
                  <c:v>2.        Would you be surprised if China may declare a One Korea policy soon?</c:v>
                </c:pt>
              </c:strCache>
            </c:strRef>
          </c:cat>
          <c:val>
            <c:numRef>
              <c:f>(Table!$N$2,Table!$N$4)</c:f>
              <c:numCache>
                <c:formatCode>0.0%</c:formatCode>
                <c:ptCount val="2"/>
                <c:pt idx="0">
                  <c:v>0.92500000000000004</c:v>
                </c:pt>
                <c:pt idx="1">
                  <c:v>0.77500000000000002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99-4343-80E9-9E0A2EC1A0C4}"/>
            </c:ext>
          </c:extLst>
        </c:ser>
        <c:ser>
          <c:idx val="1"/>
          <c:order val="1"/>
          <c:tx>
            <c:strRef>
              <c:f>Table!$O$1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(Table!$M$2,Table!$M$4)</c:f>
              <c:strCache>
                <c:ptCount val="2"/>
                <c:pt idx="0">
                  <c:v>1.        Do you believe that the EDSCG (Extended Deterrence Strategy and Consultation Group) should be reactivated sooner rather than later?</c:v>
                </c:pt>
                <c:pt idx="1">
                  <c:v>2.        Would you be surprised if China may declare a One Korea policy soon?</c:v>
                </c:pt>
              </c:strCache>
            </c:strRef>
          </c:cat>
          <c:val>
            <c:numRef>
              <c:f>(Table!$O$2,Table!$O$4)</c:f>
              <c:numCache>
                <c:formatCode>0.0%</c:formatCode>
                <c:ptCount val="2"/>
                <c:pt idx="0">
                  <c:v>0.05</c:v>
                </c:pt>
                <c:pt idx="1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399-4343-80E9-9E0A2EC1A0C4}"/>
            </c:ext>
          </c:extLst>
        </c:ser>
        <c:ser>
          <c:idx val="2"/>
          <c:order val="2"/>
          <c:tx>
            <c:strRef>
              <c:f>Table!$P$1</c:f>
              <c:strCache>
                <c:ptCount val="1"/>
                <c:pt idx="0">
                  <c:v>Declined/Maybe/Neither</c:v>
                </c:pt>
              </c:strCache>
            </c:strRef>
          </c:tx>
          <c:invertIfNegative val="0"/>
          <c:cat>
            <c:strRef>
              <c:f>(Table!$M$2,Table!$M$4)</c:f>
              <c:strCache>
                <c:ptCount val="2"/>
                <c:pt idx="0">
                  <c:v>1.        Do you believe that the EDSCG (Extended Deterrence Strategy and Consultation Group) should be reactivated sooner rather than later?</c:v>
                </c:pt>
                <c:pt idx="1">
                  <c:v>2.        Would you be surprised if China may declare a One Korea policy soon?</c:v>
                </c:pt>
              </c:strCache>
            </c:strRef>
          </c:cat>
          <c:val>
            <c:numRef>
              <c:f>(Table!$P$2,Table!$P$4)</c:f>
              <c:numCache>
                <c:formatCode>0.0%</c:formatCode>
                <c:ptCount val="2"/>
                <c:pt idx="0">
                  <c:v>2.5000000000000001E-2</c:v>
                </c:pt>
                <c:pt idx="1">
                  <c:v>2.5000000000000001E-2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399-4343-80E9-9E0A2EC1A0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10772704"/>
        <c:axId val="710774672"/>
        <c:axId val="0"/>
      </c:bar3DChart>
      <c:catAx>
        <c:axId val="7107727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Poll</a:t>
                </a:r>
              </a:p>
            </c:rich>
          </c:tx>
          <c:layout>
            <c:manualLayout>
              <c:xMode val="edge"/>
              <c:yMode val="edge"/>
              <c:x val="5.1071411974831983E-2"/>
              <c:y val="0.9499800766957146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0" spcFirstLastPara="1" vertOverflow="ellipsis" vert="horz" wrap="square" anchor="t" anchorCtr="0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710774672"/>
        <c:crosses val="autoZero"/>
        <c:auto val="0"/>
        <c:lblAlgn val="ctr"/>
        <c:lblOffset val="100"/>
        <c:noMultiLvlLbl val="0"/>
      </c:catAx>
      <c:valAx>
        <c:axId val="71077467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710772704"/>
        <c:crosses val="autoZero"/>
        <c:crossBetween val="between"/>
      </c:valAx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0"/>
    <c:dispBlanksAs val="zero"/>
    <c:showDLblsOverMax val="0"/>
    <c:extLst/>
  </c:chart>
  <c:txPr>
    <a:bodyPr/>
    <a:lstStyle/>
    <a:p>
      <a:pPr>
        <a:defRPr/>
      </a:pPr>
      <a:endParaRPr lang="ko-KR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Table!$M$12</c:f>
              <c:strCache>
                <c:ptCount val="1"/>
                <c:pt idx="0">
                  <c:v>6.        Do you believe that there could be a political solution in handling the NK's nuke issues?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03E9-4FEB-B88E-BB11DF52C7BC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03E9-4FEB-B88E-BB11DF52C7BC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03E9-4FEB-B88E-BB11DF52C7BC}"/>
              </c:ext>
            </c:extLst>
          </c:dPt>
          <c:dLbls>
            <c:dLbl>
              <c:idx val="0"/>
              <c:layout>
                <c:manualLayout>
                  <c:x val="0.15482667861672464"/>
                  <c:y val="6.535153141922814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3E9-4FEB-B88E-BB11DF52C7B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Table!$N$23:$P$23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Table!$N$12:$P$12</c:f>
              <c:numCache>
                <c:formatCode>0.0%</c:formatCode>
                <c:ptCount val="3"/>
                <c:pt idx="0">
                  <c:v>0.42499999999999999</c:v>
                </c:pt>
                <c:pt idx="1">
                  <c:v>0.5</c:v>
                </c:pt>
                <c:pt idx="2">
                  <c:v>7.4999999999999997E-2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3E9-4FEB-B88E-BB11DF52C7B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Table!$M$14</c:f>
              <c:strCache>
                <c:ptCount val="1"/>
                <c:pt idx="0">
                  <c:v>7.        Do you believe that it is about time to enhance the Beijing-Seoul diplomatic ties to a next level after thirty year's relative steady state?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C82B-4CA5-B7AE-80B57AC50794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C82B-4CA5-B7AE-80B57AC50794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C82B-4CA5-B7AE-80B57AC50794}"/>
              </c:ext>
            </c:extLst>
          </c:dPt>
          <c:dLbls>
            <c:dLbl>
              <c:idx val="0"/>
              <c:layout>
                <c:manualLayout>
                  <c:x val="0.18419028161376161"/>
                  <c:y val="8.9858355701438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82B-4CA5-B7AE-80B57AC507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Table!$N$13:$P$13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Table!$N$14:$P$14</c:f>
              <c:numCache>
                <c:formatCode>0.0%</c:formatCode>
                <c:ptCount val="3"/>
                <c:pt idx="0">
                  <c:v>0.3</c:v>
                </c:pt>
                <c:pt idx="1">
                  <c:v>0.625</c:v>
                </c:pt>
                <c:pt idx="2">
                  <c:v>7.4999999999999997E-2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82B-4CA5-B7AE-80B57AC5079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Table!$M$16</c:f>
              <c:strCache>
                <c:ptCount val="1"/>
                <c:pt idx="0">
                  <c:v>8.       Do you believe that SK's defensive military capability is sufficiently strong enough to overwhelm NK's offensive military capability?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C86F-4C24-9177-5D060724CB5A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C86F-4C24-9177-5D060724CB5A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C86F-4C24-9177-5D060724CB5A}"/>
              </c:ext>
            </c:extLst>
          </c:dPt>
          <c:dLbls>
            <c:dLbl>
              <c:idx val="0"/>
              <c:layout>
                <c:manualLayout>
                  <c:x val="0.18952921003081821"/>
                  <c:y val="0.171547769975473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86F-4C24-9177-5D060724CB5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Table!$N$23:$P$23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Table!$N$16:$P$16</c:f>
              <c:numCache>
                <c:formatCode>0.0%</c:formatCode>
                <c:ptCount val="3"/>
                <c:pt idx="0">
                  <c:v>0.32500000000000001</c:v>
                </c:pt>
                <c:pt idx="1">
                  <c:v>0.6</c:v>
                </c:pt>
                <c:pt idx="2">
                  <c:v>7.4999999999999997E-2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86F-4C24-9177-5D060724CB5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Table!$M$18</c:f>
              <c:strCache>
                <c:ptCount val="1"/>
                <c:pt idx="0">
                  <c:v>9.       Do you believe that the Biden administration should fully and unconditionally support the Yoon administration's perceived hawkish stance towards the Kim regime?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B7DE-4450-A740-9D5AACE54654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B7DE-4450-A740-9D5AACE54654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B7DE-4450-A740-9D5AACE5465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Table!$N$13:$P$13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Table!$N$18:$P$18</c:f>
              <c:numCache>
                <c:formatCode>0.0%</c:formatCode>
                <c:ptCount val="3"/>
                <c:pt idx="0">
                  <c:v>0.77500000000000002</c:v>
                </c:pt>
                <c:pt idx="1">
                  <c:v>0.17499999999999999</c:v>
                </c:pt>
                <c:pt idx="2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7DE-4450-A740-9D5AACE5465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Table!$M$20</c:f>
              <c:strCache>
                <c:ptCount val="1"/>
                <c:pt idx="0">
                  <c:v>10.        Would you suppose that an Asian version of NATO ought to be instituted?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6416-4057-8991-067F4BABA5DE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6416-4057-8991-067F4BABA5DE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6416-4057-8991-067F4BABA5D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Table!$N$13:$P$13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Table!$N$20:$P$20</c:f>
              <c:numCache>
                <c:formatCode>0.0%</c:formatCode>
                <c:ptCount val="3"/>
                <c:pt idx="0">
                  <c:v>0.45</c:v>
                </c:pt>
                <c:pt idx="1">
                  <c:v>0.45</c:v>
                </c:pt>
                <c:pt idx="2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416-4057-8991-067F4BABA5D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Table!$M$22</c:f>
              <c:strCache>
                <c:ptCount val="1"/>
                <c:pt idx="0">
                  <c:v>11.         Do you believe that SK is adequately prepared for deterring and defending NK's threat of its first use of tactical nuclear bombs?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4547-49CB-A34B-A41F2AD17C1B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4547-49CB-A34B-A41F2AD17C1B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4547-49CB-A34B-A41F2AD17C1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Table!$N$23:$P$23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Table!$N$22:$P$22</c:f>
              <c:numCache>
                <c:formatCode>0.0%</c:formatCode>
                <c:ptCount val="3"/>
                <c:pt idx="0">
                  <c:v>0.22500000000000001</c:v>
                </c:pt>
                <c:pt idx="1">
                  <c:v>0.75</c:v>
                </c:pt>
                <c:pt idx="2">
                  <c:v>2.5000000000000001E-2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547-49CB-A34B-A41F2AD17C1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Table!$M$24</c:f>
              <c:strCache>
                <c:ptCount val="1"/>
                <c:pt idx="0">
                  <c:v>12.        Do you believe that the US should sufficiently assure SK of its "iron-clad" commitment to protect SK in a contingency case of nuclear standoff with NK?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0C27-4785-B55B-E78FD61BB958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0C27-4785-B55B-E78FD61BB958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0C27-4785-B55B-E78FD61BB958}"/>
              </c:ext>
            </c:extLst>
          </c:dPt>
          <c:dLbls>
            <c:dLbl>
              <c:idx val="0"/>
              <c:layout>
                <c:manualLayout>
                  <c:x val="3.7307004967203197E-2"/>
                  <c:y val="8.2872017871644301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C27-4785-B55B-E78FD61BB9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Table!$N$23:$P$23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Table!$N$24:$P$24</c:f>
              <c:numCache>
                <c:formatCode>0.0%</c:formatCode>
                <c:ptCount val="3"/>
                <c:pt idx="0">
                  <c:v>0.92500000000000004</c:v>
                </c:pt>
                <c:pt idx="1">
                  <c:v>0.05</c:v>
                </c:pt>
                <c:pt idx="2">
                  <c:v>2.5000000000000001E-2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C27-4785-B55B-E78FD61BB95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 dirty="0"/>
              <a:t>ICAS Polling </a:t>
            </a:r>
            <a:r>
              <a:rPr lang="en-US" altLang="ko-KR" sz="1400" b="0" i="0" u="none" strike="noStrike" baseline="0" dirty="0">
                <a:effectLst/>
              </a:rPr>
              <a:t>XXI</a:t>
            </a:r>
            <a:r>
              <a:rPr lang="en-US" altLang="ko-KR" dirty="0"/>
              <a:t>: The Korean Peninsula Issues and US National Security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5520539334463557E-2"/>
          <c:y val="7.7168401048656687E-2"/>
          <c:w val="0.92898716028200523"/>
          <c:h val="0.7178998819733367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Table!$N$5</c:f>
              <c:strCache>
                <c:ptCount val="1"/>
                <c:pt idx="0">
                  <c:v>Positive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Table!$M$6</c:f>
              <c:strCache>
                <c:ptCount val="1"/>
                <c:pt idx="0">
                  <c:v>3.        How do you believe that the Ukraine War may impact on the geopolitical stability of the Korean Peninsula?</c:v>
                </c:pt>
              </c:strCache>
            </c:strRef>
          </c:cat>
          <c:val>
            <c:numRef>
              <c:f>Table!$N$6</c:f>
              <c:numCache>
                <c:formatCode>0.0%</c:formatCode>
                <c:ptCount val="1"/>
                <c:pt idx="0">
                  <c:v>0.22500000000000001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72-4937-B31A-88E78AB7349A}"/>
            </c:ext>
          </c:extLst>
        </c:ser>
        <c:ser>
          <c:idx val="1"/>
          <c:order val="1"/>
          <c:tx>
            <c:strRef>
              <c:f>Table!$O$5</c:f>
              <c:strCache>
                <c:ptCount val="1"/>
                <c:pt idx="0">
                  <c:v>Negative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Table!$M$6</c:f>
              <c:strCache>
                <c:ptCount val="1"/>
                <c:pt idx="0">
                  <c:v>3.        How do you believe that the Ukraine War may impact on the geopolitical stability of the Korean Peninsula?</c:v>
                </c:pt>
              </c:strCache>
            </c:strRef>
          </c:cat>
          <c:val>
            <c:numRef>
              <c:f>Table!$O$6</c:f>
              <c:numCache>
                <c:formatCode>0.0%</c:formatCode>
                <c:ptCount val="1"/>
                <c:pt idx="0">
                  <c:v>0.67500000000000004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72-4937-B31A-88E78AB7349A}"/>
            </c:ext>
          </c:extLst>
        </c:ser>
        <c:ser>
          <c:idx val="2"/>
          <c:order val="2"/>
          <c:tx>
            <c:strRef>
              <c:f>Table!$P$11</c:f>
              <c:strCache>
                <c:ptCount val="1"/>
                <c:pt idx="0">
                  <c:v>Declined/Maybe/Neither</c:v>
                </c:pt>
              </c:strCache>
            </c:strRef>
          </c:tx>
          <c:invertIfNegative val="0"/>
          <c:cat>
            <c:strRef>
              <c:f>Table!$M$6</c:f>
              <c:strCache>
                <c:ptCount val="1"/>
                <c:pt idx="0">
                  <c:v>3.        How do you believe that the Ukraine War may impact on the geopolitical stability of the Korean Peninsula?</c:v>
                </c:pt>
              </c:strCache>
            </c:strRef>
          </c:cat>
          <c:val>
            <c:numRef>
              <c:f>Table!$P$6</c:f>
              <c:numCache>
                <c:formatCode>0.0%</c:formatCode>
                <c:ptCount val="1"/>
                <c:pt idx="0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E72-4937-B31A-88E78AB734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10772704"/>
        <c:axId val="710774672"/>
        <c:axId val="0"/>
      </c:bar3DChart>
      <c:catAx>
        <c:axId val="7107727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Poll</a:t>
                </a:r>
              </a:p>
            </c:rich>
          </c:tx>
          <c:layout>
            <c:manualLayout>
              <c:xMode val="edge"/>
              <c:yMode val="edge"/>
              <c:x val="5.1071411974831983E-2"/>
              <c:y val="0.9499800766957146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710774672"/>
        <c:crosses val="autoZero"/>
        <c:auto val="0"/>
        <c:lblAlgn val="ctr"/>
        <c:lblOffset val="100"/>
        <c:noMultiLvlLbl val="0"/>
      </c:catAx>
      <c:valAx>
        <c:axId val="71077467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710772704"/>
        <c:crosses val="autoZero"/>
        <c:crossBetween val="between"/>
      </c:valAx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0"/>
    <c:dispBlanksAs val="zero"/>
    <c:showDLblsOverMax val="0"/>
    <c:extLst/>
  </c:chart>
  <c:txPr>
    <a:bodyPr/>
    <a:lstStyle/>
    <a:p>
      <a:pPr>
        <a:defRPr/>
      </a:pPr>
      <a:endParaRPr lang="ko-KR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 dirty="0"/>
              <a:t>ICAS Polling XXI: The Korean Peninsula Issues and US National Security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5520539334463557E-2"/>
          <c:y val="7.7168401048656687E-2"/>
          <c:w val="0.92898716028200523"/>
          <c:h val="0.6145153996743016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Table!$N$1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(Table!$M$8,Table!$M$10,Table!$M$12,Table!$M$14,Table!$M$16)</c:f>
              <c:strCache>
                <c:ptCount val="5"/>
                <c:pt idx="0">
                  <c:v>4.       Do you believe that SK should go nuclear for its own defense in the long run?</c:v>
                </c:pt>
                <c:pt idx="1">
                  <c:v>5.        Do you believe that the 'extended nuclear umbrella' should be adequate in defense of SK?</c:v>
                </c:pt>
                <c:pt idx="2">
                  <c:v>6.        Do you believe that there could be a political solution in handling the NK's nuke issues?</c:v>
                </c:pt>
                <c:pt idx="3">
                  <c:v>7.        Do you believe that it is about time to enhance the Beijing-Seoul diplomatic ties to a next level after thirty year's relative steady state?</c:v>
                </c:pt>
                <c:pt idx="4">
                  <c:v>8.       Do you believe that SK's defensive military capability is sufficiently strong enough to overwhelm NK's offensive military capability?</c:v>
                </c:pt>
              </c:strCache>
            </c:strRef>
          </c:cat>
          <c:val>
            <c:numRef>
              <c:f>(Table!$N$8,Table!$N$10,Table!$N$12,Table!$N$14,Table!$N$16)</c:f>
              <c:numCache>
                <c:formatCode>0.0%</c:formatCode>
                <c:ptCount val="5"/>
                <c:pt idx="0">
                  <c:v>0.4</c:v>
                </c:pt>
                <c:pt idx="1">
                  <c:v>0.75</c:v>
                </c:pt>
                <c:pt idx="2">
                  <c:v>0.42499999999999999</c:v>
                </c:pt>
                <c:pt idx="3">
                  <c:v>0.3</c:v>
                </c:pt>
                <c:pt idx="4">
                  <c:v>0.32500000000000001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DF-45A3-B2D2-FEF664BA8574}"/>
            </c:ext>
          </c:extLst>
        </c:ser>
        <c:ser>
          <c:idx val="1"/>
          <c:order val="1"/>
          <c:tx>
            <c:strRef>
              <c:f>Table!$O$1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(Table!$M$8,Table!$M$10,Table!$M$12,Table!$M$14,Table!$M$16)</c:f>
              <c:strCache>
                <c:ptCount val="5"/>
                <c:pt idx="0">
                  <c:v>4.       Do you believe that SK should go nuclear for its own defense in the long run?</c:v>
                </c:pt>
                <c:pt idx="1">
                  <c:v>5.        Do you believe that the 'extended nuclear umbrella' should be adequate in defense of SK?</c:v>
                </c:pt>
                <c:pt idx="2">
                  <c:v>6.        Do you believe that there could be a political solution in handling the NK's nuke issues?</c:v>
                </c:pt>
                <c:pt idx="3">
                  <c:v>7.        Do you believe that it is about time to enhance the Beijing-Seoul diplomatic ties to a next level after thirty year's relative steady state?</c:v>
                </c:pt>
                <c:pt idx="4">
                  <c:v>8.       Do you believe that SK's defensive military capability is sufficiently strong enough to overwhelm NK's offensive military capability?</c:v>
                </c:pt>
              </c:strCache>
            </c:strRef>
          </c:cat>
          <c:val>
            <c:numRef>
              <c:f>(Table!$O$8,Table!$O$10,Table!$O$12,Table!$O$14,Table!$O$16)</c:f>
              <c:numCache>
                <c:formatCode>0.0%</c:formatCode>
                <c:ptCount val="5"/>
                <c:pt idx="0">
                  <c:v>0.57499999999999996</c:v>
                </c:pt>
                <c:pt idx="1">
                  <c:v>0.22500000000000001</c:v>
                </c:pt>
                <c:pt idx="2">
                  <c:v>0.5</c:v>
                </c:pt>
                <c:pt idx="3">
                  <c:v>0.625</c:v>
                </c:pt>
                <c:pt idx="4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9DF-45A3-B2D2-FEF664BA8574}"/>
            </c:ext>
          </c:extLst>
        </c:ser>
        <c:ser>
          <c:idx val="2"/>
          <c:order val="2"/>
          <c:tx>
            <c:strRef>
              <c:f>Table!$P$1</c:f>
              <c:strCache>
                <c:ptCount val="1"/>
                <c:pt idx="0">
                  <c:v>Declined/Maybe/Neither</c:v>
                </c:pt>
              </c:strCache>
            </c:strRef>
          </c:tx>
          <c:invertIfNegative val="0"/>
          <c:cat>
            <c:strRef>
              <c:f>(Table!$M$8,Table!$M$10,Table!$M$12,Table!$M$14,Table!$M$16)</c:f>
              <c:strCache>
                <c:ptCount val="5"/>
                <c:pt idx="0">
                  <c:v>4.       Do you believe that SK should go nuclear for its own defense in the long run?</c:v>
                </c:pt>
                <c:pt idx="1">
                  <c:v>5.        Do you believe that the 'extended nuclear umbrella' should be adequate in defense of SK?</c:v>
                </c:pt>
                <c:pt idx="2">
                  <c:v>6.        Do you believe that there could be a political solution in handling the NK's nuke issues?</c:v>
                </c:pt>
                <c:pt idx="3">
                  <c:v>7.        Do you believe that it is about time to enhance the Beijing-Seoul diplomatic ties to a next level after thirty year's relative steady state?</c:v>
                </c:pt>
                <c:pt idx="4">
                  <c:v>8.       Do you believe that SK's defensive military capability is sufficiently strong enough to overwhelm NK's offensive military capability?</c:v>
                </c:pt>
              </c:strCache>
            </c:strRef>
          </c:cat>
          <c:val>
            <c:numRef>
              <c:f>(Table!$P$8,Table!$P$10,Table!$P$12,Table!$P$14,Table!$P$16)</c:f>
              <c:numCache>
                <c:formatCode>0.0%</c:formatCode>
                <c:ptCount val="5"/>
                <c:pt idx="0">
                  <c:v>2.5000000000000001E-2</c:v>
                </c:pt>
                <c:pt idx="1">
                  <c:v>2.5000000000000001E-2</c:v>
                </c:pt>
                <c:pt idx="2">
                  <c:v>7.4999999999999997E-2</c:v>
                </c:pt>
                <c:pt idx="3">
                  <c:v>7.4999999999999997E-2</c:v>
                </c:pt>
                <c:pt idx="4">
                  <c:v>7.4999999999999997E-2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9DF-45A3-B2D2-FEF664BA85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10772704"/>
        <c:axId val="710774672"/>
        <c:axId val="0"/>
      </c:bar3DChart>
      <c:catAx>
        <c:axId val="7107727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Poll</a:t>
                </a:r>
              </a:p>
            </c:rich>
          </c:tx>
          <c:layout>
            <c:manualLayout>
              <c:xMode val="edge"/>
              <c:yMode val="edge"/>
              <c:x val="5.1071411974831983E-2"/>
              <c:y val="0.9499800766957146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0" spcFirstLastPara="1" vertOverflow="ellipsis" vert="horz" wrap="square" anchor="t" anchorCtr="0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710774672"/>
        <c:crosses val="autoZero"/>
        <c:auto val="0"/>
        <c:lblAlgn val="ctr"/>
        <c:lblOffset val="100"/>
        <c:noMultiLvlLbl val="0"/>
      </c:catAx>
      <c:valAx>
        <c:axId val="71077467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710772704"/>
        <c:crosses val="autoZero"/>
        <c:crossBetween val="between"/>
      </c:valAx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0"/>
    <c:dispBlanksAs val="zero"/>
    <c:showDLblsOverMax val="0"/>
    <c:extLst/>
  </c:chart>
  <c:txPr>
    <a:bodyPr/>
    <a:lstStyle/>
    <a:p>
      <a:pPr>
        <a:defRPr/>
      </a:pPr>
      <a:endParaRPr lang="ko-KR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 dirty="0"/>
              <a:t>ICAS Polling XXI: The Korean Peninsula Issues and US National Security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5520539334463557E-2"/>
          <c:y val="7.7168401048656687E-2"/>
          <c:w val="0.92898716028200523"/>
          <c:h val="0.6145153996743016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Table!$N$1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(Table!$M$18,Table!$M$20,Table!$M$22,Table!$M$24)</c:f>
              <c:strCache>
                <c:ptCount val="4"/>
                <c:pt idx="0">
                  <c:v>9.       Do you believe that the Biden administration should fully and unconditionally support the Yoon administration's perceived hawkish stance towards the Kim regime?</c:v>
                </c:pt>
                <c:pt idx="1">
                  <c:v>10.        Would you suppose that an Asian version of NATO ought to be instituted?</c:v>
                </c:pt>
                <c:pt idx="2">
                  <c:v>11.         Do you believe that SK is adequately prepared for deterring and defending NK's threat of its first use of tactical nuclear bombs?</c:v>
                </c:pt>
                <c:pt idx="3">
                  <c:v>12.        Do you believe that the US should sufficiently assure SK of its "iron-clad" commitment to protect SK in a contingency case of nuclear standoff with NK?</c:v>
                </c:pt>
              </c:strCache>
            </c:strRef>
          </c:cat>
          <c:val>
            <c:numRef>
              <c:f>(Table!$N$18,Table!$N$20,Table!$N$22,Table!$N$24)</c:f>
              <c:numCache>
                <c:formatCode>0.0%</c:formatCode>
                <c:ptCount val="4"/>
                <c:pt idx="0">
                  <c:v>0.77500000000000002</c:v>
                </c:pt>
                <c:pt idx="1">
                  <c:v>0.45</c:v>
                </c:pt>
                <c:pt idx="2">
                  <c:v>0.22500000000000001</c:v>
                </c:pt>
                <c:pt idx="3">
                  <c:v>0.92500000000000004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DD-43AC-950C-FB6407B32E18}"/>
            </c:ext>
          </c:extLst>
        </c:ser>
        <c:ser>
          <c:idx val="1"/>
          <c:order val="1"/>
          <c:tx>
            <c:strRef>
              <c:f>Table!$O$1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(Table!$M$18,Table!$M$20,Table!$M$22,Table!$M$24)</c:f>
              <c:strCache>
                <c:ptCount val="4"/>
                <c:pt idx="0">
                  <c:v>9.       Do you believe that the Biden administration should fully and unconditionally support the Yoon administration's perceived hawkish stance towards the Kim regime?</c:v>
                </c:pt>
                <c:pt idx="1">
                  <c:v>10.        Would you suppose that an Asian version of NATO ought to be instituted?</c:v>
                </c:pt>
                <c:pt idx="2">
                  <c:v>11.         Do you believe that SK is adequately prepared for deterring and defending NK's threat of its first use of tactical nuclear bombs?</c:v>
                </c:pt>
                <c:pt idx="3">
                  <c:v>12.        Do you believe that the US should sufficiently assure SK of its "iron-clad" commitment to protect SK in a contingency case of nuclear standoff with NK?</c:v>
                </c:pt>
              </c:strCache>
            </c:strRef>
          </c:cat>
          <c:val>
            <c:numRef>
              <c:f>(Table!$O$18,Table!$O$20,Table!$O$22,Table!$O$24)</c:f>
              <c:numCache>
                <c:formatCode>0.0%</c:formatCode>
                <c:ptCount val="4"/>
                <c:pt idx="0">
                  <c:v>0.17499999999999999</c:v>
                </c:pt>
                <c:pt idx="1">
                  <c:v>0.45</c:v>
                </c:pt>
                <c:pt idx="2">
                  <c:v>0.75</c:v>
                </c:pt>
                <c:pt idx="3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FDD-43AC-950C-FB6407B32E18}"/>
            </c:ext>
          </c:extLst>
        </c:ser>
        <c:ser>
          <c:idx val="2"/>
          <c:order val="2"/>
          <c:tx>
            <c:strRef>
              <c:f>Table!$P$1</c:f>
              <c:strCache>
                <c:ptCount val="1"/>
                <c:pt idx="0">
                  <c:v>Declined/Maybe/Neither</c:v>
                </c:pt>
              </c:strCache>
            </c:strRef>
          </c:tx>
          <c:invertIfNegative val="0"/>
          <c:cat>
            <c:strRef>
              <c:f>(Table!$M$18,Table!$M$20,Table!$M$22,Table!$M$24)</c:f>
              <c:strCache>
                <c:ptCount val="4"/>
                <c:pt idx="0">
                  <c:v>9.       Do you believe that the Biden administration should fully and unconditionally support the Yoon administration's perceived hawkish stance towards the Kim regime?</c:v>
                </c:pt>
                <c:pt idx="1">
                  <c:v>10.        Would you suppose that an Asian version of NATO ought to be instituted?</c:v>
                </c:pt>
                <c:pt idx="2">
                  <c:v>11.         Do you believe that SK is adequately prepared for deterring and defending NK's threat of its first use of tactical nuclear bombs?</c:v>
                </c:pt>
                <c:pt idx="3">
                  <c:v>12.        Do you believe that the US should sufficiently assure SK of its "iron-clad" commitment to protect SK in a contingency case of nuclear standoff with NK?</c:v>
                </c:pt>
              </c:strCache>
            </c:strRef>
          </c:cat>
          <c:val>
            <c:numRef>
              <c:f>(Table!$P$18,Table!$P$20,Table!$P$22,Table!$P$24)</c:f>
              <c:numCache>
                <c:formatCode>0.0%</c:formatCode>
                <c:ptCount val="4"/>
                <c:pt idx="0">
                  <c:v>0.05</c:v>
                </c:pt>
                <c:pt idx="1">
                  <c:v>0.1</c:v>
                </c:pt>
                <c:pt idx="2">
                  <c:v>2.5000000000000001E-2</c:v>
                </c:pt>
                <c:pt idx="3">
                  <c:v>2.5000000000000001E-2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FDD-43AC-950C-FB6407B32E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10772704"/>
        <c:axId val="710774672"/>
        <c:axId val="0"/>
      </c:bar3DChart>
      <c:catAx>
        <c:axId val="7107727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Poll</a:t>
                </a:r>
              </a:p>
            </c:rich>
          </c:tx>
          <c:layout>
            <c:manualLayout>
              <c:xMode val="edge"/>
              <c:yMode val="edge"/>
              <c:x val="5.1071411974831983E-2"/>
              <c:y val="0.9499800766957146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0" spcFirstLastPara="1" vertOverflow="ellipsis" vert="horz" wrap="square" anchor="t" anchorCtr="0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710774672"/>
        <c:crosses val="autoZero"/>
        <c:auto val="0"/>
        <c:lblAlgn val="ctr"/>
        <c:lblOffset val="100"/>
        <c:noMultiLvlLbl val="0"/>
      </c:catAx>
      <c:valAx>
        <c:axId val="71077467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710772704"/>
        <c:crosses val="autoZero"/>
        <c:crossBetween val="between"/>
      </c:valAx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0"/>
    <c:dispBlanksAs val="zero"/>
    <c:showDLblsOverMax val="0"/>
    <c:extLst/>
  </c:chart>
  <c:txPr>
    <a:bodyPr/>
    <a:lstStyle/>
    <a:p>
      <a:pPr>
        <a:defRPr/>
      </a:pPr>
      <a:endParaRPr lang="ko-KR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Table!$M$2</c:f>
              <c:strCache>
                <c:ptCount val="1"/>
                <c:pt idx="0">
                  <c:v>1.        Do you believe that the EDSCG (Extended Deterrence Strategy and Consultation Group) should be reactivated sooner rather than later?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5211-4656-BBFD-6E5C021DD6D3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5211-4656-BBFD-6E5C021DD6D3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5211-4656-BBFD-6E5C021DD6D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Table!$N$23:$P$23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Table!$N$2:$P$2</c:f>
              <c:numCache>
                <c:formatCode>0.0%</c:formatCode>
                <c:ptCount val="3"/>
                <c:pt idx="0">
                  <c:v>0.92500000000000004</c:v>
                </c:pt>
                <c:pt idx="1">
                  <c:v>0.05</c:v>
                </c:pt>
                <c:pt idx="2">
                  <c:v>2.5000000000000001E-2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211-4656-BBFD-6E5C021DD6D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Table!$M$4</c:f>
              <c:strCache>
                <c:ptCount val="1"/>
                <c:pt idx="0">
                  <c:v>2.        Would you be surprised if China may declare a One Korea policy soon?</c:v>
                </c:pt>
              </c:strCache>
            </c:strRef>
          </c:tx>
          <c:spPr>
            <a:solidFill>
              <a:srgbClr val="FF0000"/>
            </a:solidFill>
          </c:spPr>
          <c:dPt>
            <c:idx val="0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E92D-4C6D-81C1-0296B4849C4A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E92D-4C6D-81C1-0296B4849C4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E92D-4C6D-81C1-0296B4849C4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Table!$N$23:$P$23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Table!$N$4:$P$4</c:f>
              <c:numCache>
                <c:formatCode>0.0%</c:formatCode>
                <c:ptCount val="3"/>
                <c:pt idx="0">
                  <c:v>0.77500000000000002</c:v>
                </c:pt>
                <c:pt idx="1">
                  <c:v>0.2</c:v>
                </c:pt>
                <c:pt idx="2">
                  <c:v>2.5000000000000001E-2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92D-4C6D-81C1-0296B4849C4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Table!$M$6</c:f>
              <c:strCache>
                <c:ptCount val="1"/>
                <c:pt idx="0">
                  <c:v>3.        How do you believe that the Ukraine War may impact on the geopolitical stability of the Korean Peninsula?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64AE-4622-8560-52E1A101B8BF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64AE-4622-8560-52E1A101B8BF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64AE-4622-8560-52E1A101B8B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Table!$N$5:$P$5</c:f>
              <c:strCache>
                <c:ptCount val="3"/>
                <c:pt idx="0">
                  <c:v>Positive</c:v>
                </c:pt>
                <c:pt idx="1">
                  <c:v>Negative</c:v>
                </c:pt>
                <c:pt idx="2">
                  <c:v>Declined/Maybe/Neither</c:v>
                </c:pt>
              </c:strCache>
            </c:strRef>
          </c:cat>
          <c:val>
            <c:numRef>
              <c:f>Table!$N$6:$P$6</c:f>
              <c:numCache>
                <c:formatCode>0.0%</c:formatCode>
                <c:ptCount val="3"/>
                <c:pt idx="0">
                  <c:v>0.22500000000000001</c:v>
                </c:pt>
                <c:pt idx="1">
                  <c:v>0.67500000000000004</c:v>
                </c:pt>
                <c:pt idx="2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4AE-4622-8560-52E1A101B8B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Table!$M$8</c:f>
              <c:strCache>
                <c:ptCount val="1"/>
                <c:pt idx="0">
                  <c:v>4.       Do you believe that SK should go nuclear for its own defense in the long run?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D62E-4D3E-82F4-50747366EC40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D62E-4D3E-82F4-50747366EC40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D62E-4D3E-82F4-50747366EC4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Table!$N$7:$P$7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Table!$N$8:$P$8</c:f>
              <c:numCache>
                <c:formatCode>0.0%</c:formatCode>
                <c:ptCount val="3"/>
                <c:pt idx="0">
                  <c:v>0.4</c:v>
                </c:pt>
                <c:pt idx="1">
                  <c:v>0.57499999999999996</c:v>
                </c:pt>
                <c:pt idx="2">
                  <c:v>2.5000000000000001E-2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62E-4D3E-82F4-50747366EC4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Table!$M$10</c:f>
              <c:strCache>
                <c:ptCount val="1"/>
                <c:pt idx="0">
                  <c:v>5.        Do you believe that the 'extended nuclear umbrella' should be adequate in defense of SK?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dPt>
            <c:idx val="0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A6B2-492A-985A-02555714FAFB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A6B2-492A-985A-02555714FAFB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A6B2-492A-985A-02555714FAF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Table!$N$9:$P$9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Table!$N$10:$P$10</c:f>
              <c:numCache>
                <c:formatCode>0.0%</c:formatCode>
                <c:ptCount val="3"/>
                <c:pt idx="0">
                  <c:v>0.75</c:v>
                </c:pt>
                <c:pt idx="1">
                  <c:v>0.22500000000000001</c:v>
                </c:pt>
                <c:pt idx="2">
                  <c:v>2.5000000000000001E-2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6B2-492A-985A-02555714FAF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0.01142</cdr:x>
      <cdr:y>0.94459</cdr:y>
    </cdr:from>
    <cdr:to>
      <cdr:x>0.06204</cdr:x>
      <cdr:y>0.98942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id="{8917EE5B-5537-454A-81CF-DC03D2C5D72D}"/>
            </a:ext>
          </a:extLst>
        </cdr:cNvPr>
        <cdr:cNvSpPr/>
      </cdr:nvSpPr>
      <cdr:spPr>
        <a:xfrm xmlns:a="http://schemas.openxmlformats.org/drawingml/2006/main">
          <a:off x="93878" y="5243698"/>
          <a:ext cx="416140" cy="24885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altLang="ko-KR" sz="1000" b="0" i="1" cap="none" spc="0">
              <a:ln w="0"/>
              <a:solidFill>
                <a:schemeClr val="accent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ICAS</a:t>
          </a:r>
        </a:p>
      </cdr:txBody>
    </cdr:sp>
  </cdr:relSizeAnchor>
  <cdr:relSizeAnchor xmlns:cdr="http://schemas.openxmlformats.org/drawingml/2006/chartDrawing">
    <cdr:from>
      <cdr:x>0.01142</cdr:x>
      <cdr:y>0.94459</cdr:y>
    </cdr:from>
    <cdr:to>
      <cdr:x>0.06204</cdr:x>
      <cdr:y>0.98942</cdr:y>
    </cdr:to>
    <cdr:sp macro="" textlink="">
      <cdr:nvSpPr>
        <cdr:cNvPr id="3" name="Rectangle 1">
          <a:extLst xmlns:a="http://schemas.openxmlformats.org/drawingml/2006/main">
            <a:ext uri="{FF2B5EF4-FFF2-40B4-BE49-F238E27FC236}">
              <a16:creationId xmlns:a16="http://schemas.microsoft.com/office/drawing/2014/main" id="{8917EE5B-5537-454A-81CF-DC03D2C5D72D}"/>
            </a:ext>
          </a:extLst>
        </cdr:cNvPr>
        <cdr:cNvSpPr/>
      </cdr:nvSpPr>
      <cdr:spPr>
        <a:xfrm xmlns:a="http://schemas.openxmlformats.org/drawingml/2006/main">
          <a:off x="93878" y="5243698"/>
          <a:ext cx="416140" cy="24885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altLang="ko-KR" sz="1000" b="0" i="1" cap="none" spc="0">
              <a:ln w="0"/>
              <a:solidFill>
                <a:schemeClr val="accent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ICAS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0.01142</cdr:x>
      <cdr:y>0.94459</cdr:y>
    </cdr:from>
    <cdr:to>
      <cdr:x>0.06204</cdr:x>
      <cdr:y>0.98942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id="{8917EE5B-5537-454A-81CF-DC03D2C5D72D}"/>
            </a:ext>
          </a:extLst>
        </cdr:cNvPr>
        <cdr:cNvSpPr/>
      </cdr:nvSpPr>
      <cdr:spPr>
        <a:xfrm xmlns:a="http://schemas.openxmlformats.org/drawingml/2006/main">
          <a:off x="93878" y="5243698"/>
          <a:ext cx="416140" cy="24885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altLang="ko-KR" sz="1000" b="0" i="1" cap="none" spc="0">
              <a:ln w="0"/>
              <a:solidFill>
                <a:schemeClr val="accent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ICAS</a:t>
          </a:r>
        </a:p>
      </cdr:txBody>
    </cdr:sp>
  </cdr:relSizeAnchor>
  <cdr:relSizeAnchor xmlns:cdr="http://schemas.openxmlformats.org/drawingml/2006/chartDrawing">
    <cdr:from>
      <cdr:x>0.01142</cdr:x>
      <cdr:y>0.94459</cdr:y>
    </cdr:from>
    <cdr:to>
      <cdr:x>0.06204</cdr:x>
      <cdr:y>0.98942</cdr:y>
    </cdr:to>
    <cdr:sp macro="" textlink="">
      <cdr:nvSpPr>
        <cdr:cNvPr id="3" name="Rectangle 1">
          <a:extLst xmlns:a="http://schemas.openxmlformats.org/drawingml/2006/main">
            <a:ext uri="{FF2B5EF4-FFF2-40B4-BE49-F238E27FC236}">
              <a16:creationId xmlns:a16="http://schemas.microsoft.com/office/drawing/2014/main" id="{8917EE5B-5537-454A-81CF-DC03D2C5D72D}"/>
            </a:ext>
          </a:extLst>
        </cdr:cNvPr>
        <cdr:cNvSpPr/>
      </cdr:nvSpPr>
      <cdr:spPr>
        <a:xfrm xmlns:a="http://schemas.openxmlformats.org/drawingml/2006/main">
          <a:off x="93878" y="5243698"/>
          <a:ext cx="416140" cy="24885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altLang="ko-KR" sz="1000" b="0" i="1" cap="none" spc="0">
              <a:ln w="0"/>
              <a:solidFill>
                <a:schemeClr val="accent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ICAS</a:t>
          </a:r>
        </a:p>
      </cdr:txBody>
    </cdr:sp>
  </cdr:relSizeAnchor>
  <cdr:relSizeAnchor xmlns:cdr="http://schemas.openxmlformats.org/drawingml/2006/chartDrawing">
    <cdr:from>
      <cdr:x>0.17327</cdr:x>
      <cdr:y>0.13064</cdr:y>
    </cdr:from>
    <cdr:to>
      <cdr:x>0.61247</cdr:x>
      <cdr:y>0.28433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A6404BAD-C0FC-4196-8D7C-E888C3CC88F6}"/>
            </a:ext>
          </a:extLst>
        </cdr:cNvPr>
        <cdr:cNvSpPr txBox="1"/>
      </cdr:nvSpPr>
      <cdr:spPr>
        <a:xfrm xmlns:a="http://schemas.openxmlformats.org/drawingml/2006/main">
          <a:off x="1228725" y="647700"/>
          <a:ext cx="3114675" cy="762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0.01142</cdr:x>
      <cdr:y>0.94459</cdr:y>
    </cdr:from>
    <cdr:to>
      <cdr:x>0.06204</cdr:x>
      <cdr:y>0.98942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id="{8917EE5B-5537-454A-81CF-DC03D2C5D72D}"/>
            </a:ext>
          </a:extLst>
        </cdr:cNvPr>
        <cdr:cNvSpPr/>
      </cdr:nvSpPr>
      <cdr:spPr>
        <a:xfrm xmlns:a="http://schemas.openxmlformats.org/drawingml/2006/main">
          <a:off x="93878" y="5243698"/>
          <a:ext cx="416140" cy="24885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altLang="ko-KR" sz="1000" b="0" i="1" cap="none" spc="0">
              <a:ln w="0"/>
              <a:solidFill>
                <a:schemeClr val="accent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ICAS</a:t>
          </a:r>
        </a:p>
      </cdr:txBody>
    </cdr:sp>
  </cdr:relSizeAnchor>
  <cdr:relSizeAnchor xmlns:cdr="http://schemas.openxmlformats.org/drawingml/2006/chartDrawing">
    <cdr:from>
      <cdr:x>0.01142</cdr:x>
      <cdr:y>0.94459</cdr:y>
    </cdr:from>
    <cdr:to>
      <cdr:x>0.06204</cdr:x>
      <cdr:y>0.98942</cdr:y>
    </cdr:to>
    <cdr:sp macro="" textlink="">
      <cdr:nvSpPr>
        <cdr:cNvPr id="3" name="Rectangle 1">
          <a:extLst xmlns:a="http://schemas.openxmlformats.org/drawingml/2006/main">
            <a:ext uri="{FF2B5EF4-FFF2-40B4-BE49-F238E27FC236}">
              <a16:creationId xmlns:a16="http://schemas.microsoft.com/office/drawing/2014/main" id="{8917EE5B-5537-454A-81CF-DC03D2C5D72D}"/>
            </a:ext>
          </a:extLst>
        </cdr:cNvPr>
        <cdr:cNvSpPr/>
      </cdr:nvSpPr>
      <cdr:spPr>
        <a:xfrm xmlns:a="http://schemas.openxmlformats.org/drawingml/2006/main">
          <a:off x="93878" y="5243698"/>
          <a:ext cx="416140" cy="24885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altLang="ko-KR" sz="1000" b="0" i="1" cap="none" spc="0">
              <a:ln w="0"/>
              <a:solidFill>
                <a:schemeClr val="accent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ICAS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0.01142</cdr:x>
      <cdr:y>0.94459</cdr:y>
    </cdr:from>
    <cdr:to>
      <cdr:x>0.06204</cdr:x>
      <cdr:y>0.98942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id="{8917EE5B-5537-454A-81CF-DC03D2C5D72D}"/>
            </a:ext>
          </a:extLst>
        </cdr:cNvPr>
        <cdr:cNvSpPr/>
      </cdr:nvSpPr>
      <cdr:spPr>
        <a:xfrm xmlns:a="http://schemas.openxmlformats.org/drawingml/2006/main">
          <a:off x="93878" y="5243698"/>
          <a:ext cx="416140" cy="24885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altLang="ko-KR" sz="1000" b="0" i="1" cap="none" spc="0">
              <a:ln w="0"/>
              <a:solidFill>
                <a:schemeClr val="accent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ICAS</a:t>
          </a:r>
        </a:p>
      </cdr:txBody>
    </cdr:sp>
  </cdr:relSizeAnchor>
  <cdr:relSizeAnchor xmlns:cdr="http://schemas.openxmlformats.org/drawingml/2006/chartDrawing">
    <cdr:from>
      <cdr:x>0.01142</cdr:x>
      <cdr:y>0.94459</cdr:y>
    </cdr:from>
    <cdr:to>
      <cdr:x>0.06204</cdr:x>
      <cdr:y>0.98942</cdr:y>
    </cdr:to>
    <cdr:sp macro="" textlink="">
      <cdr:nvSpPr>
        <cdr:cNvPr id="3" name="Rectangle 1">
          <a:extLst xmlns:a="http://schemas.openxmlformats.org/drawingml/2006/main">
            <a:ext uri="{FF2B5EF4-FFF2-40B4-BE49-F238E27FC236}">
              <a16:creationId xmlns:a16="http://schemas.microsoft.com/office/drawing/2014/main" id="{8917EE5B-5537-454A-81CF-DC03D2C5D72D}"/>
            </a:ext>
          </a:extLst>
        </cdr:cNvPr>
        <cdr:cNvSpPr/>
      </cdr:nvSpPr>
      <cdr:spPr>
        <a:xfrm xmlns:a="http://schemas.openxmlformats.org/drawingml/2006/main">
          <a:off x="93878" y="5243698"/>
          <a:ext cx="416140" cy="24885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altLang="ko-KR" sz="1000" b="0" i="1" cap="none" spc="0">
              <a:ln w="0"/>
              <a:solidFill>
                <a:schemeClr val="accent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ICAS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84520-1B3D-4E03-ABA7-ADDCC8CCDD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36F595-E992-4835-B827-E5E77F9AE8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/>
              <a:t>Click to edit Master subtitle style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813397-CB3B-4A54-962E-976FC0092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2022-08-07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3DBB8B-8132-43C1-A168-2B21E6E7C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52805A-D811-43D1-9B74-8994B2F3B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7339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138F1-5746-4078-B077-C51ABD793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EC4A0B-1C5F-401D-9AFF-CE02B5E3C7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A7D5EE-2DEA-4DDB-AF26-9CCC31112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2022-08-07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0CD3B7-BC32-416F-9577-18A4BFA6A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3D2C21-F3B5-4917-B336-FD142F3ED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7446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4C6EBA-996E-414C-9036-040489BB3F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FB8B6D-5C87-4194-9B59-D113DE1EF9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9CA100-791A-40F5-90C9-C90E4DAE1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2022-08-07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CB42DF-A7A4-4318-ADE0-27661BCCF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3412C4-D887-40EE-B6AD-E3CB9FA21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2644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37E23-4B1A-4EA1-9845-5D77B6DAC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63CA1C-F4D7-412B-A347-13C84DED60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D9ED9A-C2FB-4683-ADCC-E6FAE6B31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2022-08-07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177BD1-B047-4B3B-865F-C8FAB6DCF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7CF07C-DFC5-4F72-9809-9C4CF145A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6309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BFACF-413F-4BF6-BD30-95B870926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18723A-BDF5-425E-9D72-80AA735AA5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4ABC0A-E909-4044-BA58-22B2CEB68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2022-08-07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1928FC-8D2A-4284-994C-552104B3F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8AADA-3AEB-4415-B542-27C161821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8430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DA564-4800-4E05-B172-CE955AE7A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E259D-132C-4448-A377-6619329A9F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D53CD3-855D-4D5A-A5C6-F00E14D891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E159EB-AC35-42BC-AEF4-452C91A05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2022-08-07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26C439-9F3F-4389-9A71-6B2A4FAB7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A6F9B9-5272-4F05-B30F-D59813579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4109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30952-1CC8-4FB3-992C-D431D823B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531E88-4CAA-49EE-B6B5-4D5B07BA01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38FAFC-9D36-45FC-BC65-1BB3EB92A0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88F3EF-E4D3-4561-86F3-139AF53FB0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9C0104-E321-4C27-946C-D158EA5BA8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427287-497B-4B40-BF28-B41E079FD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2022-08-07</a:t>
            </a:fld>
            <a:endParaRPr lang="ko-KR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D20F2D-7238-4667-80A1-2A9CC9F43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AA3486-17C6-4E87-993A-03138DBE9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0453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D2A8C-15B7-45C4-910A-059221CAE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AF70E6-280F-4C2A-824C-65117B11B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2022-08-07</a:t>
            </a:fld>
            <a:endParaRPr lang="ko-KR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0950B8-A11D-4D25-A9F3-24F79F13D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783025-9229-4DE3-A4C8-6C6E8695D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1299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B9A4ED-4C2D-4AD4-BD68-37A8EC58D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2022-08-07</a:t>
            </a:fld>
            <a:endParaRPr lang="ko-KR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BCCF1C-76BD-4F89-98F8-0516A7753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3432DB-63FF-40CA-930A-7AE3BE4BC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8641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94876-A8F2-498B-A265-188C6757C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CE0BC-2E20-4B4C-BD0E-C033D32A5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CF70AE-CCEC-412B-B69C-52CE93B923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7E03BF-7F59-4CA9-AC56-2308299A2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2022-08-07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6570C8-E79B-475A-A227-E130A8652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4A3E57-1317-4B5C-BA5A-FFD2EA4E7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4855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7658E-26FF-48E1-A8EC-A079A5E24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9D7106-7712-4557-96EF-3095D355A0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7EB53D-EFF1-4E9D-9D10-9FEA3B6A77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4D2786-D3D9-42AD-80A5-00BB0E2A9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2022-08-07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44A534-2483-487C-9A51-D7FC3C927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BDF51E-2C26-4711-A71E-8304E15E7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38496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3DA4EB-A743-4451-8A19-091AC68BB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796F7A-25AA-4138-A1B1-029D3024C8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B1871B-B574-48C6-ABB2-8F1F9E769A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D4DCB-4D8F-4801-8F28-0DC93F2ABF00}" type="datetimeFigureOut">
              <a:rPr lang="ko-KR" altLang="en-US" smtClean="0"/>
              <a:t>2022-08-07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F4E046-1AFD-4046-9144-BC7FC81F3A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119F1-46CB-4DC5-B525-CC7F66EEAA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0722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83943-EB09-4B03-A43D-FE7983344B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 anchor="ctr"/>
          <a:lstStyle/>
          <a:p>
            <a:r>
              <a:rPr lang="en-US" altLang="ko-KR" b="1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ICAS</a:t>
            </a:r>
            <a:r>
              <a:rPr lang="en-US" altLang="ko-KR" dirty="0"/>
              <a:t> Polling XXI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40520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10">
            <a:extLst>
              <a:ext uri="{FF2B5EF4-FFF2-40B4-BE49-F238E27FC236}">
                <a16:creationId xmlns:a16="http://schemas.microsoft.com/office/drawing/2014/main" id="{B6AB0039-DA6D-4766-80DC-F456DEBA63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9666016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000717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10">
            <a:extLst>
              <a:ext uri="{FF2B5EF4-FFF2-40B4-BE49-F238E27FC236}">
                <a16:creationId xmlns:a16="http://schemas.microsoft.com/office/drawing/2014/main" id="{EF8B9FE8-47E1-4ED8-900C-9E1D2D41B99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3492297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11841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10">
            <a:extLst>
              <a:ext uri="{FF2B5EF4-FFF2-40B4-BE49-F238E27FC236}">
                <a16:creationId xmlns:a16="http://schemas.microsoft.com/office/drawing/2014/main" id="{F038A88B-50F5-4D7E-ABC3-46192270812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3589645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590311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10">
            <a:extLst>
              <a:ext uri="{FF2B5EF4-FFF2-40B4-BE49-F238E27FC236}">
                <a16:creationId xmlns:a16="http://schemas.microsoft.com/office/drawing/2014/main" id="{8BF127D5-088F-4A31-94DE-7841F78CC41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3329194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522219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10">
            <a:extLst>
              <a:ext uri="{FF2B5EF4-FFF2-40B4-BE49-F238E27FC236}">
                <a16:creationId xmlns:a16="http://schemas.microsoft.com/office/drawing/2014/main" id="{17EC7423-25BA-4767-B04D-FD7D5425C6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3219885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143401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10">
            <a:extLst>
              <a:ext uri="{FF2B5EF4-FFF2-40B4-BE49-F238E27FC236}">
                <a16:creationId xmlns:a16="http://schemas.microsoft.com/office/drawing/2014/main" id="{61C17E1F-8AE9-42B3-8D82-CFDDD2B46B1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7392939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739657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10">
            <a:extLst>
              <a:ext uri="{FF2B5EF4-FFF2-40B4-BE49-F238E27FC236}">
                <a16:creationId xmlns:a16="http://schemas.microsoft.com/office/drawing/2014/main" id="{D3FF8F48-0D01-4B71-8E36-9AEB55F0E9B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3153007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112617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10">
            <a:extLst>
              <a:ext uri="{FF2B5EF4-FFF2-40B4-BE49-F238E27FC236}">
                <a16:creationId xmlns:a16="http://schemas.microsoft.com/office/drawing/2014/main" id="{913FC475-D10A-440D-BE39-37E78E592AC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9577863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33080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3">
            <a:extLst>
              <a:ext uri="{FF2B5EF4-FFF2-40B4-BE49-F238E27FC236}">
                <a16:creationId xmlns:a16="http://schemas.microsoft.com/office/drawing/2014/main" id="{5E2DF66A-C7B9-4A3B-B6D1-B78516B789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6169532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9489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3">
            <a:extLst>
              <a:ext uri="{FF2B5EF4-FFF2-40B4-BE49-F238E27FC236}">
                <a16:creationId xmlns:a16="http://schemas.microsoft.com/office/drawing/2014/main" id="{858C15A2-D5E2-49AF-9132-5DDC403F544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5526722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93734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BB0FC7E7-846B-484F-A2E5-774DBE8ABC2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0643161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3687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3B97EA9-F945-4FB4-B6A9-61E53BE775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5916502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04625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10">
            <a:extLst>
              <a:ext uri="{FF2B5EF4-FFF2-40B4-BE49-F238E27FC236}">
                <a16:creationId xmlns:a16="http://schemas.microsoft.com/office/drawing/2014/main" id="{19143A67-6D7C-4CC3-91AF-BE88D195E17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702387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00553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10">
            <a:extLst>
              <a:ext uri="{FF2B5EF4-FFF2-40B4-BE49-F238E27FC236}">
                <a16:creationId xmlns:a16="http://schemas.microsoft.com/office/drawing/2014/main" id="{5287AA52-C43A-457C-B3E3-0B1A2C0488D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4310711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24274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10">
            <a:extLst>
              <a:ext uri="{FF2B5EF4-FFF2-40B4-BE49-F238E27FC236}">
                <a16:creationId xmlns:a16="http://schemas.microsoft.com/office/drawing/2014/main" id="{EDDA58A5-544C-4BA4-B465-59793DF3BC5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7777819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51570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10">
            <a:extLst>
              <a:ext uri="{FF2B5EF4-FFF2-40B4-BE49-F238E27FC236}">
                <a16:creationId xmlns:a16="http://schemas.microsoft.com/office/drawing/2014/main" id="{46629DDB-9356-40BF-BA98-E4F98A722D0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4675632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3512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330</Words>
  <Application>Microsoft Office PowerPoint</Application>
  <PresentationFormat>와이드스크린</PresentationFormat>
  <Paragraphs>33</Paragraphs>
  <Slides>17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20" baseType="lpstr">
      <vt:lpstr>맑은 고딕</vt:lpstr>
      <vt:lpstr>Arial</vt:lpstr>
      <vt:lpstr>Office Theme</vt:lpstr>
      <vt:lpstr>ICAS Polling XXI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Ryan Jang</dc:creator>
  <cp:lastModifiedBy>Ryan Jang</cp:lastModifiedBy>
  <cp:revision>50</cp:revision>
  <dcterms:created xsi:type="dcterms:W3CDTF">2020-12-21T19:16:43Z</dcterms:created>
  <dcterms:modified xsi:type="dcterms:W3CDTF">2022-08-08T00:36:53Z</dcterms:modified>
</cp:coreProperties>
</file>