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95" r:id="rId4"/>
    <p:sldId id="296" r:id="rId5"/>
    <p:sldId id="27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161"/>
    <a:srgbClr val="7C7C7C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21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5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ngo\Desktop\ICAS\ICAS%20Polling\ICAS%20Polling%2022%20XXII\Polling%20XXII%20-%20Full%20Excel%20Shee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ngo\Desktop\ICAS\ICAS%20Polling\ICAS%20Polling%2022%20XXII\Polling%20XXII%20-%20Full%20Excel%20Shee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ango\Desktop\ICAS\ICAS%20Polling\ICAS%20Polling%2022%20XXII\Polling%20XXII%20-%20Full%20Excel%20Shee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ango\Desktop\ICAS\ICAS%20Polling\ICAS%20Polling%2022%20XXII\Polling%20XXII%20-%20Full%20Excel%20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XXII: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614515399674301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(Table!$M$2,Table!$M$4,Table!$M$6,Table!$M$8)</c:f>
              <c:strCache>
                <c:ptCount val="4"/>
                <c:pt idx="0">
                  <c:v>1.        Do you believe that the US obligations under the US-SK mutual defense treaty rise to the level of Article V of NATO?</c:v>
                </c:pt>
                <c:pt idx="1">
                  <c:v>2.        Do you believe that it is about time to make the THAAD battery fully operational since it was first introduced to SK in 2017?</c:v>
                </c:pt>
                <c:pt idx="2">
                  <c:v>3.        Do you believe that the US-SK Alliance ought to consider the 'nuclear-sharing' idea akin to the NATO-style?</c:v>
                </c:pt>
                <c:pt idx="3">
                  <c:v>4.        Do you believe that SK is a de facto nuke power to the eyes of NK?</c:v>
                </c:pt>
              </c:strCache>
            </c:strRef>
          </c:cat>
          <c:val>
            <c:numRef>
              <c:f>(Table!$N$2,Table!$N$4,Table!$N$6,Table!$N$8)</c:f>
              <c:numCache>
                <c:formatCode>0.0%</c:formatCode>
                <c:ptCount val="4"/>
                <c:pt idx="0">
                  <c:v>0.83333333333333337</c:v>
                </c:pt>
                <c:pt idx="1">
                  <c:v>0.88888888888888884</c:v>
                </c:pt>
                <c:pt idx="2">
                  <c:v>0.55555555555555558</c:v>
                </c:pt>
                <c:pt idx="3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62-444B-851E-5D799E5FD161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(Table!$M$2,Table!$M$4,Table!$M$6,Table!$M$8)</c:f>
              <c:strCache>
                <c:ptCount val="4"/>
                <c:pt idx="0">
                  <c:v>1.        Do you believe that the US obligations under the US-SK mutual defense treaty rise to the level of Article V of NATO?</c:v>
                </c:pt>
                <c:pt idx="1">
                  <c:v>2.        Do you believe that it is about time to make the THAAD battery fully operational since it was first introduced to SK in 2017?</c:v>
                </c:pt>
                <c:pt idx="2">
                  <c:v>3.        Do you believe that the US-SK Alliance ought to consider the 'nuclear-sharing' idea akin to the NATO-style?</c:v>
                </c:pt>
                <c:pt idx="3">
                  <c:v>4.        Do you believe that SK is a de facto nuke power to the eyes of NK?</c:v>
                </c:pt>
              </c:strCache>
            </c:strRef>
          </c:cat>
          <c:val>
            <c:numRef>
              <c:f>(Table!$O$2,Table!$O$4,Table!$O$6,Table!$O$8)</c:f>
              <c:numCache>
                <c:formatCode>0.0%</c:formatCode>
                <c:ptCount val="4"/>
                <c:pt idx="0">
                  <c:v>0.16666666666666666</c:v>
                </c:pt>
                <c:pt idx="1">
                  <c:v>5.5555555555555552E-2</c:v>
                </c:pt>
                <c:pt idx="2">
                  <c:v>0.33333333333333331</c:v>
                </c:pt>
                <c:pt idx="3">
                  <c:v>0.55555555555555558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62-444B-851E-5D799E5FD161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(Table!$M$2,Table!$M$4,Table!$M$6,Table!$M$8)</c:f>
              <c:strCache>
                <c:ptCount val="4"/>
                <c:pt idx="0">
                  <c:v>1.        Do you believe that the US obligations under the US-SK mutual defense treaty rise to the level of Article V of NATO?</c:v>
                </c:pt>
                <c:pt idx="1">
                  <c:v>2.        Do you believe that it is about time to make the THAAD battery fully operational since it was first introduced to SK in 2017?</c:v>
                </c:pt>
                <c:pt idx="2">
                  <c:v>3.        Do you believe that the US-SK Alliance ought to consider the 'nuclear-sharing' idea akin to the NATO-style?</c:v>
                </c:pt>
                <c:pt idx="3">
                  <c:v>4.        Do you believe that SK is a de facto nuke power to the eyes of NK?</c:v>
                </c:pt>
              </c:strCache>
            </c:strRef>
          </c:cat>
          <c:val>
            <c:numRef>
              <c:f>(Table!$P$2,Table!$P$4,Table!$P$6,Table!$P$8)</c:f>
              <c:numCache>
                <c:formatCode>0.0%</c:formatCode>
                <c:ptCount val="4"/>
                <c:pt idx="0">
                  <c:v>0</c:v>
                </c:pt>
                <c:pt idx="1">
                  <c:v>5.5555555555555552E-2</c:v>
                </c:pt>
                <c:pt idx="2">
                  <c:v>0.1111111111111111</c:v>
                </c:pt>
                <c:pt idx="3">
                  <c:v>0.1111111111111111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62-444B-851E-5D799E5FD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vert="horz" wrap="square" anchor="t" anchorCtr="0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</a:t>
            </a:r>
            <a:r>
              <a:rPr lang="en-US" altLang="ko-KR" sz="1400" b="0" i="0" u="none" strike="noStrike" baseline="0">
                <a:effectLst/>
              </a:rPr>
              <a:t>XXII</a:t>
            </a:r>
            <a:r>
              <a:rPr lang="en-US" altLang="ko-KR"/>
              <a:t>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(Table!$M$10,Table!$M$12,Table!$M$14,Table!$M$16)</c:f>
              <c:strCache>
                <c:ptCount val="4"/>
                <c:pt idx="0">
                  <c:v>5.        Do you believe that SK ought to consider adopting an 'indigenous nuke development' agenda?</c:v>
                </c:pt>
                <c:pt idx="1">
                  <c:v>6.        Do you believe that the US-SK Alliance ought to consider an idea of 'reintroducing tactical nukes' to SK?</c:v>
                </c:pt>
                <c:pt idx="2">
                  <c:v>7.       Do you believe that the US-SK Alliance should consider 'positioning nuke assets surrounding the Korean Peninsula'?</c:v>
                </c:pt>
                <c:pt idx="3">
                  <c:v>8.       Do you believe that the Extended Deterrence Strategy recently declared by the US-SK Alliance against NK's nuclear threat assures a fortiori commitment?</c:v>
                </c:pt>
              </c:strCache>
            </c:strRef>
          </c:cat>
          <c:val>
            <c:numRef>
              <c:f>(Table!$N$10,Table!$N$12,Table!$N$14,Table!$N$16)</c:f>
              <c:numCache>
                <c:formatCode>0.0%</c:formatCode>
                <c:ptCount val="4"/>
                <c:pt idx="0">
                  <c:v>0.3888888888888889</c:v>
                </c:pt>
                <c:pt idx="1">
                  <c:v>0.55555555555555558</c:v>
                </c:pt>
                <c:pt idx="2">
                  <c:v>0.61111111111111116</c:v>
                </c:pt>
                <c:pt idx="3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CA-4843-9476-069B8E0F1BBC}"/>
            </c:ext>
          </c:extLst>
        </c:ser>
        <c:ser>
          <c:idx val="1"/>
          <c:order val="1"/>
          <c:tx>
            <c:strRef>
              <c:f>Table!$O$5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(Table!$M$10,Table!$M$12,Table!$M$14,Table!$M$16)</c:f>
              <c:strCache>
                <c:ptCount val="4"/>
                <c:pt idx="0">
                  <c:v>5.        Do you believe that SK ought to consider adopting an 'indigenous nuke development' agenda?</c:v>
                </c:pt>
                <c:pt idx="1">
                  <c:v>6.        Do you believe that the US-SK Alliance ought to consider an idea of 'reintroducing tactical nukes' to SK?</c:v>
                </c:pt>
                <c:pt idx="2">
                  <c:v>7.       Do you believe that the US-SK Alliance should consider 'positioning nuke assets surrounding the Korean Peninsula'?</c:v>
                </c:pt>
                <c:pt idx="3">
                  <c:v>8.       Do you believe that the Extended Deterrence Strategy recently declared by the US-SK Alliance against NK's nuclear threat assures a fortiori commitment?</c:v>
                </c:pt>
              </c:strCache>
            </c:strRef>
          </c:cat>
          <c:val>
            <c:numRef>
              <c:f>(Table!$O$10,Table!$O$12,Table!$O$14,Table!$O$16)</c:f>
              <c:numCache>
                <c:formatCode>0.0%</c:formatCode>
                <c:ptCount val="4"/>
                <c:pt idx="0">
                  <c:v>0.5</c:v>
                </c:pt>
                <c:pt idx="1">
                  <c:v>0.3888888888888889</c:v>
                </c:pt>
                <c:pt idx="2">
                  <c:v>0.27777777777777779</c:v>
                </c:pt>
                <c:pt idx="3">
                  <c:v>0.22222222222222221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CA-4843-9476-069B8E0F1BBC}"/>
            </c:ext>
          </c:extLst>
        </c:ser>
        <c:ser>
          <c:idx val="2"/>
          <c:order val="2"/>
          <c:tx>
            <c:strRef>
              <c:f>Table!$P$9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(Table!$M$10,Table!$M$12,Table!$M$14,Table!$M$16)</c:f>
              <c:strCache>
                <c:ptCount val="4"/>
                <c:pt idx="0">
                  <c:v>5.        Do you believe that SK ought to consider adopting an 'indigenous nuke development' agenda?</c:v>
                </c:pt>
                <c:pt idx="1">
                  <c:v>6.        Do you believe that the US-SK Alliance ought to consider an idea of 'reintroducing tactical nukes' to SK?</c:v>
                </c:pt>
                <c:pt idx="2">
                  <c:v>7.       Do you believe that the US-SK Alliance should consider 'positioning nuke assets surrounding the Korean Peninsula'?</c:v>
                </c:pt>
                <c:pt idx="3">
                  <c:v>8.       Do you believe that the Extended Deterrence Strategy recently declared by the US-SK Alliance against NK's nuclear threat assures a fortiori commitment?</c:v>
                </c:pt>
              </c:strCache>
            </c:strRef>
          </c:cat>
          <c:val>
            <c:numRef>
              <c:f>(Table!$P$10,Table!$P$12,Table!$P$14,Table!$P$16)</c:f>
              <c:numCache>
                <c:formatCode>0.0%</c:formatCode>
                <c:ptCount val="4"/>
                <c:pt idx="0">
                  <c:v>0.1111111111111111</c:v>
                </c:pt>
                <c:pt idx="1">
                  <c:v>5.5555555555555552E-2</c:v>
                </c:pt>
                <c:pt idx="2">
                  <c:v>0.1111111111111111</c:v>
                </c:pt>
                <c:pt idx="3">
                  <c:v>0.1111111111111111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CA-4843-9476-069B8E0F1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XXII: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614515399674301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Table!$N$17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(Table!$M$18,Table!$M$20)</c:f>
              <c:strCache>
                <c:ptCount val="2"/>
                <c:pt idx="0">
                  <c:v>9.      How would you assess the apparent fact that the National Security Strategy of the current US administration barely mentions about NK's threat and any meaningful diplomacy?</c:v>
                </c:pt>
                <c:pt idx="1">
                  <c:v>10.      How would you assess Japan's apparent motivation to increase in the coming years its defense budget to ~2% level of its GDP from its current level of ~1%?</c:v>
                </c:pt>
              </c:strCache>
            </c:strRef>
          </c:cat>
          <c:val>
            <c:numRef>
              <c:f>(Table!$N$18,Table!$N$20)</c:f>
              <c:numCache>
                <c:formatCode>0.0%</c:formatCode>
                <c:ptCount val="2"/>
                <c:pt idx="0">
                  <c:v>0.27777777777777779</c:v>
                </c:pt>
                <c:pt idx="1">
                  <c:v>0.94444444444444442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82-4017-B869-3C3658CB9A75}"/>
            </c:ext>
          </c:extLst>
        </c:ser>
        <c:ser>
          <c:idx val="1"/>
          <c:order val="1"/>
          <c:tx>
            <c:strRef>
              <c:f>Table!$O$17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(Table!$M$18,Table!$M$20)</c:f>
              <c:strCache>
                <c:ptCount val="2"/>
                <c:pt idx="0">
                  <c:v>9.      How would you assess the apparent fact that the National Security Strategy of the current US administration barely mentions about NK's threat and any meaningful diplomacy?</c:v>
                </c:pt>
                <c:pt idx="1">
                  <c:v>10.      How would you assess Japan's apparent motivation to increase in the coming years its defense budget to ~2% level of its GDP from its current level of ~1%?</c:v>
                </c:pt>
              </c:strCache>
            </c:strRef>
          </c:cat>
          <c:val>
            <c:numRef>
              <c:f>(Table!$O$18,Table!$O$20)</c:f>
              <c:numCache>
                <c:formatCode>0.0%</c:formatCode>
                <c:ptCount val="2"/>
                <c:pt idx="0">
                  <c:v>0.72222222222222221</c:v>
                </c:pt>
                <c:pt idx="1">
                  <c:v>5.5555555555555552E-2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82-4017-B869-3C3658CB9A75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(Table!$M$18,Table!$M$20)</c:f>
              <c:strCache>
                <c:ptCount val="2"/>
                <c:pt idx="0">
                  <c:v>9.      How would you assess the apparent fact that the National Security Strategy of the current US administration barely mentions about NK's threat and any meaningful diplomacy?</c:v>
                </c:pt>
                <c:pt idx="1">
                  <c:v>10.      How would you assess Japan's apparent motivation to increase in the coming years its defense budget to ~2% level of its GDP from its current level of ~1%?</c:v>
                </c:pt>
              </c:strCache>
            </c:strRef>
          </c:cat>
          <c:val>
            <c:numRef>
              <c:f>(Table!$P$18,Table!$P$20)</c:f>
              <c:numCache>
                <c:formatCode>0.0%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82-4017-B869-3C3658CB9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vert="horz" wrap="square" anchor="t" anchorCtr="0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XXII: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614515399674301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Table!$N$21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Table!$M$22</c:f>
              <c:strCache>
                <c:ptCount val="1"/>
                <c:pt idx="0">
                  <c:v>11.      Would you suppose that SK should join forces with the Allies (i.e., Japan, Taiwan, US) in case of Taiwan contingency?</c:v>
                </c:pt>
              </c:strCache>
            </c:strRef>
          </c:cat>
          <c:val>
            <c:numRef>
              <c:f>Table!$N$22</c:f>
              <c:numCache>
                <c:formatCode>0.0%</c:formatCode>
                <c:ptCount val="1"/>
                <c:pt idx="0">
                  <c:v>0.77777777777777779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A8-493A-B13F-795A98B6D2EE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Table!$M$22</c:f>
              <c:strCache>
                <c:ptCount val="1"/>
                <c:pt idx="0">
                  <c:v>11.      Would you suppose that SK should join forces with the Allies (i.e., Japan, Taiwan, US) in case of Taiwan contingency?</c:v>
                </c:pt>
              </c:strCache>
            </c:strRef>
          </c:cat>
          <c:val>
            <c:numRef>
              <c:f>Table!$O$22</c:f>
              <c:numCache>
                <c:formatCode>0.0%</c:formatCode>
                <c:ptCount val="1"/>
                <c:pt idx="0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A8-493A-B13F-795A98B6D2EE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Table!$M$22</c:f>
              <c:strCache>
                <c:ptCount val="1"/>
                <c:pt idx="0">
                  <c:v>11.      Would you suppose that SK should join forces with the Allies (i.e., Japan, Taiwan, US) in case of Taiwan contingency?</c:v>
                </c:pt>
              </c:strCache>
            </c:strRef>
          </c:cat>
          <c:val>
            <c:numRef>
              <c:f>Table!$P$22</c:f>
              <c:numCache>
                <c:formatCode>0.0%</c:formatCode>
                <c:ptCount val="1"/>
                <c:pt idx="0">
                  <c:v>5.5555555555555552E-2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A8-493A-B13F-795A98B6D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vert="horz" wrap="square" anchor="t" anchorCtr="0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ko-K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0.17327</cdr:x>
      <cdr:y>0.13064</cdr:y>
    </cdr:from>
    <cdr:to>
      <cdr:x>0.61247</cdr:x>
      <cdr:y>0.28433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A6404BAD-C0FC-4196-8D7C-E888C3CC88F6}"/>
            </a:ext>
          </a:extLst>
        </cdr:cNvPr>
        <cdr:cNvSpPr txBox="1"/>
      </cdr:nvSpPr>
      <cdr:spPr>
        <a:xfrm xmlns:a="http://schemas.openxmlformats.org/drawingml/2006/main">
          <a:off x="1228725" y="647700"/>
          <a:ext cx="311467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2022-11-10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2022-11-10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2022-11-10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2022-11-10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2022-11-10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2022-11-10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2022-11-10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2022-11-10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2022-11-10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2022-11-10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2022-11-10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2022-11-10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en-US" altLang="ko-KR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ICAS</a:t>
            </a:r>
            <a:r>
              <a:rPr lang="en-US" altLang="ko-KR" dirty="0"/>
              <a:t> Polling XXII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5E2DF66A-C7B9-4A3B-B6D1-B78516B78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590790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58C15A2-D5E2-49AF-9132-5DDC403F54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348497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73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B0FC7E7-846B-484F-A2E5-774DBE8ABC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27673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368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3B97EA9-F945-4FB4-B6A9-61E53BE775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16521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462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63</Words>
  <Application>Microsoft Office PowerPoint</Application>
  <PresentationFormat>와이드스크린</PresentationFormat>
  <Paragraphs>17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Theme</vt:lpstr>
      <vt:lpstr>ICAS Polling XXII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Ryan Jang</dc:creator>
  <cp:lastModifiedBy>Jang, Ryan Mingu</cp:lastModifiedBy>
  <cp:revision>47</cp:revision>
  <dcterms:created xsi:type="dcterms:W3CDTF">2020-12-21T19:16:43Z</dcterms:created>
  <dcterms:modified xsi:type="dcterms:W3CDTF">2022-11-10T22:38:04Z</dcterms:modified>
</cp:coreProperties>
</file>