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1" r:id="rId4"/>
    <p:sldId id="273" r:id="rId5"/>
    <p:sldId id="270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4" r:id="rId18"/>
    <p:sldId id="275" r:id="rId1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6" autoAdjust="0"/>
    <p:restoredTop sz="94660"/>
  </p:normalViewPr>
  <p:slideViewPr>
    <p:cSldViewPr snapToGrid="0">
      <p:cViewPr varScale="1">
        <p:scale>
          <a:sx n="95" d="100"/>
          <a:sy n="95" d="100"/>
        </p:scale>
        <p:origin x="96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ICAS\ICAS%20Polling%20V\Questionaire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ICAS\ICAS%20Polling%20V\Questionaire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ICAS\ICAS%20Polling%20V\Questionaire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ICAS\ICAS%20Polling%20V\Questionaire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ICAS\ICAS%20Polling%20V\Questionaire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ICAS\ICAS%20Polling%20V\Questionaire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ICAS\ICAS%20Polling%20V\Questionaire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ICAS\ICAS%20Polling%20V\Questionaire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ICAS\ICAS%20Polling%20V\Questionaire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ICAS\ICAS%20Polling%20V\Questionaire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ICAS\ICAS%20Polling%20V\Questionaire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ICAS\ICAS%20Polling%20V\Questionaire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ICAS\ICAS%20Polling%20V\Questionair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ICAS\ICAS%20Polling%20V\Questionair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ICAS\ICAS%20Polling%20V\Questionair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ICAS\ICAS%20Polling%20V\Questionaire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ICAS\ICAS%20Polling%20V\Questionaire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ICAS Polling V: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4018272383621273E-2"/>
          <c:y val="8.4852920619503072E-2"/>
          <c:w val="0.92898716028200523"/>
          <c:h val="0.717899881973336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Table!$N$1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Table!$M$2:$M$10</c:f>
              <c:strCache>
                <c:ptCount val="5"/>
                <c:pt idx="0">
                  <c:v>Q1     Do you believe that NK could comply with the US policy demands without a change of regime?   </c:v>
                </c:pt>
                <c:pt idx="1">
                  <c:v>Q2.     Do you believe that Japan ought to consider going nuclear?</c:v>
                </c:pt>
                <c:pt idx="2">
                  <c:v>Q3.     Do you believe that SK ought to consider going nuclear?</c:v>
                </c:pt>
                <c:pt idx="3">
                  <c:v>Q4.     Do you believe that the US consider first use doctrine of nuclear bomb?</c:v>
                </c:pt>
                <c:pt idx="4">
                  <c:v>Q5.     Would you be surprised that NK will successfully develop a hypersonic ballistic missile system sooner rather than later?</c:v>
                </c:pt>
              </c:strCache>
              <c:extLst/>
            </c:strRef>
          </c:cat>
          <c:val>
            <c:numRef>
              <c:f>Table!$N$2:$N$10</c:f>
              <c:numCache>
                <c:formatCode>0%</c:formatCode>
                <c:ptCount val="5"/>
                <c:pt idx="0">
                  <c:v>0.3125</c:v>
                </c:pt>
                <c:pt idx="1">
                  <c:v>0.28125</c:v>
                </c:pt>
                <c:pt idx="2">
                  <c:v>0.3125</c:v>
                </c:pt>
                <c:pt idx="3">
                  <c:v>0.21875</c:v>
                </c:pt>
                <c:pt idx="4">
                  <c:v>0.3125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9642-4646-8BF5-00132461B38E}"/>
            </c:ext>
          </c:extLst>
        </c:ser>
        <c:ser>
          <c:idx val="1"/>
          <c:order val="1"/>
          <c:tx>
            <c:strRef>
              <c:f>Table!$O$1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Table!$M$2:$M$10</c:f>
              <c:strCache>
                <c:ptCount val="5"/>
                <c:pt idx="0">
                  <c:v>Q1     Do you believe that NK could comply with the US policy demands without a change of regime?   </c:v>
                </c:pt>
                <c:pt idx="1">
                  <c:v>Q2.     Do you believe that Japan ought to consider going nuclear?</c:v>
                </c:pt>
                <c:pt idx="2">
                  <c:v>Q3.     Do you believe that SK ought to consider going nuclear?</c:v>
                </c:pt>
                <c:pt idx="3">
                  <c:v>Q4.     Do you believe that the US consider first use doctrine of nuclear bomb?</c:v>
                </c:pt>
                <c:pt idx="4">
                  <c:v>Q5.     Would you be surprised that NK will successfully develop a hypersonic ballistic missile system sooner rather than later?</c:v>
                </c:pt>
              </c:strCache>
              <c:extLst/>
            </c:strRef>
          </c:cat>
          <c:val>
            <c:numRef>
              <c:f>Table!$O$2:$O$10</c:f>
              <c:numCache>
                <c:formatCode>0%</c:formatCode>
                <c:ptCount val="5"/>
                <c:pt idx="0">
                  <c:v>0.65625</c:v>
                </c:pt>
                <c:pt idx="1">
                  <c:v>0.71875</c:v>
                </c:pt>
                <c:pt idx="2">
                  <c:v>0.6875</c:v>
                </c:pt>
                <c:pt idx="3">
                  <c:v>0.71875</c:v>
                </c:pt>
                <c:pt idx="4">
                  <c:v>0.65625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9642-4646-8BF5-00132461B38E}"/>
            </c:ext>
          </c:extLst>
        </c:ser>
        <c:ser>
          <c:idx val="2"/>
          <c:order val="2"/>
          <c:tx>
            <c:strRef>
              <c:f>Table!$P$1</c:f>
              <c:strCache>
                <c:ptCount val="1"/>
                <c:pt idx="0">
                  <c:v>Declined/Maybe/Neither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Table!$M$2:$M$10</c:f>
              <c:strCache>
                <c:ptCount val="5"/>
                <c:pt idx="0">
                  <c:v>Q1     Do you believe that NK could comply with the US policy demands without a change of regime?   </c:v>
                </c:pt>
                <c:pt idx="1">
                  <c:v>Q2.     Do you believe that Japan ought to consider going nuclear?</c:v>
                </c:pt>
                <c:pt idx="2">
                  <c:v>Q3.     Do you believe that SK ought to consider going nuclear?</c:v>
                </c:pt>
                <c:pt idx="3">
                  <c:v>Q4.     Do you believe that the US consider first use doctrine of nuclear bomb?</c:v>
                </c:pt>
                <c:pt idx="4">
                  <c:v>Q5.     Would you be surprised that NK will successfully develop a hypersonic ballistic missile system sooner rather than later?</c:v>
                </c:pt>
              </c:strCache>
              <c:extLst/>
            </c:strRef>
          </c:cat>
          <c:val>
            <c:numRef>
              <c:f>Table!$P$2:$P$10</c:f>
              <c:numCache>
                <c:formatCode>0%</c:formatCode>
                <c:ptCount val="5"/>
                <c:pt idx="0">
                  <c:v>3.125E-2</c:v>
                </c:pt>
                <c:pt idx="1">
                  <c:v>0</c:v>
                </c:pt>
                <c:pt idx="2">
                  <c:v>0</c:v>
                </c:pt>
                <c:pt idx="3">
                  <c:v>6.25E-2</c:v>
                </c:pt>
                <c:pt idx="4">
                  <c:v>3.125E-2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9642-4646-8BF5-00132461B3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772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Table!$M$12</c:f>
              <c:strCache>
                <c:ptCount val="1"/>
                <c:pt idx="0">
                  <c:v>Q6.     Do you believe that NK's Kim has abandoned the seven decades old strategy of subversion, coercion-extortion (blackmail diplomacy), and use of force to achieve unification dominated by the JuChe ideology?  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D2A3-4AA4-B9A5-9782CAF4BEF8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D2A3-4AA4-B9A5-9782CAF4BEF8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D2A3-4AA4-B9A5-9782CAF4BEF8}"/>
              </c:ext>
            </c:extLst>
          </c:dPt>
          <c:dLbls>
            <c:dLbl>
              <c:idx val="2"/>
              <c:layout>
                <c:manualLayout>
                  <c:x val="-0.24298624338624339"/>
                  <c:y val="3.894914529914524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2A3-4AA4-B9A5-9782CAF4BE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Table!$N$7:$P$7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Table!$N$12:$P$12</c:f>
              <c:numCache>
                <c:formatCode>0%</c:formatCode>
                <c:ptCount val="3"/>
                <c:pt idx="0">
                  <c:v>0.125</c:v>
                </c:pt>
                <c:pt idx="1">
                  <c:v>0.875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2A3-4AA4-B9A5-9782CAF4BEF8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Table!$M$14</c:f>
              <c:strCache>
                <c:ptCount val="1"/>
                <c:pt idx="0">
                  <c:v>Q6.2    If "No",  do you believe that Kim will abandon the strategy sooner rather than later?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7B79-4812-AA53-495D6573A66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7B79-4812-AA53-495D6573A66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7B79-4812-AA53-495D6573A665}"/>
              </c:ext>
            </c:extLst>
          </c:dPt>
          <c:dLbls>
            <c:dLbl>
              <c:idx val="0"/>
              <c:layout>
                <c:manualLayout>
                  <c:x val="0.16218890937126826"/>
                  <c:y val="5.378259981881794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B79-4812-AA53-495D6573A6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Table!$N$13:$P$13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Table!$N$14:$P$14</c:f>
              <c:numCache>
                <c:formatCode>0%</c:formatCode>
                <c:ptCount val="3"/>
                <c:pt idx="0">
                  <c:v>6.25E-2</c:v>
                </c:pt>
                <c:pt idx="1">
                  <c:v>0.71875</c:v>
                </c:pt>
                <c:pt idx="2">
                  <c:v>0.21875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B79-4812-AA53-495D6573A66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Table!$M$16</c:f>
              <c:strCache>
                <c:ptCount val="1"/>
                <c:pt idx="0">
                  <c:v>Q7.     Do you believe that Kim has abandoned his objective to split the US-ROK Alliance, get the US forces off the peninsula and conquer SK?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F616-4487-8F63-FE512A1B0478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F616-4487-8F63-FE512A1B0478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F616-4487-8F63-FE512A1B0478}"/>
              </c:ext>
            </c:extLst>
          </c:dPt>
          <c:dLbls>
            <c:dLbl>
              <c:idx val="2"/>
              <c:layout>
                <c:manualLayout>
                  <c:x val="-0.2593010582010582"/>
                  <c:y val="4.992243589743589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616-4487-8F63-FE512A1B04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Table!$N$13:$P$13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Table!$N$16:$P$16</c:f>
              <c:numCache>
                <c:formatCode>0%</c:formatCode>
                <c:ptCount val="3"/>
                <c:pt idx="0">
                  <c:v>0.125</c:v>
                </c:pt>
                <c:pt idx="1">
                  <c:v>0.875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616-4487-8F63-FE512A1B0478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Table!$M$18</c:f>
              <c:strCache>
                <c:ptCount val="1"/>
                <c:pt idx="0">
                  <c:v>Q7.2    If "No", do you believe that Kim will abandon his objective sooner rather than later if at all?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D547-45D7-BE03-E4C8E7000A3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D547-45D7-BE03-E4C8E7000A3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D547-45D7-BE03-E4C8E7000A36}"/>
              </c:ext>
            </c:extLst>
          </c:dPt>
          <c:dLbls>
            <c:dLbl>
              <c:idx val="2"/>
              <c:layout>
                <c:manualLayout>
                  <c:x val="6.9264021164021167E-2"/>
                  <c:y val="-7.233119658119657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547-45D7-BE03-E4C8E7000A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Table!$N$17:$P$17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Table!$N$18:$P$18</c:f>
              <c:numCache>
                <c:formatCode>0%</c:formatCode>
                <c:ptCount val="3"/>
                <c:pt idx="0">
                  <c:v>6.25E-2</c:v>
                </c:pt>
                <c:pt idx="1">
                  <c:v>0.6875</c:v>
                </c:pt>
                <c:pt idx="2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547-45D7-BE03-E4C8E7000A3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Table!$M$20</c:f>
              <c:strCache>
                <c:ptCount val="1"/>
                <c:pt idx="0">
                  <c:v>Q8.     Do you believe that those short-range ballistic missile tests and multiple-launch rocket systems by NK are non-threatening to the security of SK?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39AE-43A4-A99F-F7E4BFC86D0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39AE-43A4-A99F-F7E4BFC86D0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39AE-43A4-A99F-F7E4BFC86D0C}"/>
              </c:ext>
            </c:extLst>
          </c:dPt>
          <c:dLbls>
            <c:dLbl>
              <c:idx val="2"/>
              <c:layout>
                <c:manualLayout>
                  <c:x val="-0.26629007936507937"/>
                  <c:y val="4.506709401709399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9AE-43A4-A99F-F7E4BFC86D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Table!$N$19:$P$19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Table!$N$20:$P$20</c:f>
              <c:numCache>
                <c:formatCode>0%</c:formatCode>
                <c:ptCount val="3"/>
                <c:pt idx="0">
                  <c:v>0.15625</c:v>
                </c:pt>
                <c:pt idx="1">
                  <c:v>0.84375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9AE-43A4-A99F-F7E4BFC86D0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Table!$M$22</c:f>
              <c:strCache>
                <c:ptCount val="1"/>
                <c:pt idx="0">
                  <c:v>Q9.     Do you believe that those short-range ballistic missile tests and multiple-launch rocket systems by NK are non-threatening to the security of the US?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3147-43A7-AE84-72FC4C24402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3147-43A7-AE84-72FC4C24402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3147-43A7-AE84-72FC4C24402D}"/>
              </c:ext>
            </c:extLst>
          </c:dPt>
          <c:dLbls>
            <c:dLbl>
              <c:idx val="2"/>
              <c:layout>
                <c:manualLayout>
                  <c:x val="-0.205533255167023"/>
                  <c:y val="9.715541830191511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147-43A7-AE84-72FC4C2440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Table!$N$21:$P$21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Table!$N$22:$P$22</c:f>
              <c:numCache>
                <c:formatCode>0%</c:formatCode>
                <c:ptCount val="3"/>
                <c:pt idx="0">
                  <c:v>0.1875</c:v>
                </c:pt>
                <c:pt idx="1">
                  <c:v>0.78125</c:v>
                </c:pt>
                <c:pt idx="2">
                  <c:v>3.125E-2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147-43A7-AE84-72FC4C24402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Table!$M$24</c:f>
              <c:strCache>
                <c:ptCount val="1"/>
                <c:pt idx="0">
                  <c:v>Q10.    Do you believe that the Inter-Korean Military Agreement (IKMA) of September 19, 2018 between SK and NK will strengthen the security of SK?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A8F0-4576-924E-4B33D06BC22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A8F0-4576-924E-4B33D06BC22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A8F0-4576-924E-4B33D06BC226}"/>
              </c:ext>
            </c:extLst>
          </c:dPt>
          <c:dLbls>
            <c:dLbl>
              <c:idx val="0"/>
              <c:layout>
                <c:manualLayout>
                  <c:x val="5.3485780423280421E-2"/>
                  <c:y val="-1.394145299145299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F0-4576-924E-4B33D06BC226}"/>
                </c:ext>
              </c:extLst>
            </c:dLbl>
            <c:dLbl>
              <c:idx val="2"/>
              <c:layout>
                <c:manualLayout>
                  <c:x val="-3.0860978835978835E-2"/>
                  <c:y val="1.786837606837606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F0-4576-924E-4B33D06BC2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Table!$N$23:$P$23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Table!$N$24:$P$24</c:f>
              <c:numCache>
                <c:formatCode>0%</c:formatCode>
                <c:ptCount val="3"/>
                <c:pt idx="0">
                  <c:v>0.34375</c:v>
                </c:pt>
                <c:pt idx="1">
                  <c:v>0.5</c:v>
                </c:pt>
                <c:pt idx="2">
                  <c:v>0.15625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8F0-4576-924E-4B33D06BC22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Table!$M$26</c:f>
              <c:strCache>
                <c:ptCount val="1"/>
                <c:pt idx="0">
                  <c:v>Q11.    Do you believe that the Inter-Korean Military Agreement (IKMA) of September 19, 2018 between SK and NK will strengthen the security of the Korean Peninsula?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E227-4F19-B9C2-204683F22E6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E227-4F19-B9C2-204683F22E6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E227-4F19-B9C2-204683F22E62}"/>
              </c:ext>
            </c:extLst>
          </c:dPt>
          <c:dLbls>
            <c:dLbl>
              <c:idx val="2"/>
              <c:layout>
                <c:manualLayout>
                  <c:x val="-9.653055555555555E-2"/>
                  <c:y val="3.558183760683760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227-4F19-B9C2-204683F22E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Table!$N$25:$P$25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Table!$N$26:$P$26</c:f>
              <c:numCache>
                <c:formatCode>0%</c:formatCode>
                <c:ptCount val="3"/>
                <c:pt idx="0">
                  <c:v>0.375</c:v>
                </c:pt>
                <c:pt idx="1">
                  <c:v>0.53125</c:v>
                </c:pt>
                <c:pt idx="2">
                  <c:v>9.375E-2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227-4F19-B9C2-204683F22E6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dirty="0"/>
              <a:t>ICAS Polling V: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4018272383621273E-2"/>
          <c:y val="8.4852920619503072E-2"/>
          <c:w val="0.92898716028200523"/>
          <c:h val="0.717899881973336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Table!$N$11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Table!$M$12:$M$14</c:f>
              <c:strCache>
                <c:ptCount val="2"/>
                <c:pt idx="0">
                  <c:v>Q6.     Do you believe that NK's Kim has abandoned the seven decades old strategy of subversion, coercion-extortion (blackmail diplomacy), and use of force to achieve unification dominated by the JuChe ideology?  </c:v>
                </c:pt>
                <c:pt idx="1">
                  <c:v>Q6.2    If "No",  do you believe that Kim will abandon the strategy sooner rather than later?</c:v>
                </c:pt>
              </c:strCache>
              <c:extLst/>
            </c:strRef>
          </c:cat>
          <c:val>
            <c:numRef>
              <c:f>Table!$N$12:$N$14</c:f>
              <c:numCache>
                <c:formatCode>0%</c:formatCode>
                <c:ptCount val="2"/>
                <c:pt idx="0">
                  <c:v>0.125</c:v>
                </c:pt>
                <c:pt idx="1">
                  <c:v>6.25E-2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8420-4565-9DCB-DEE87FF6ECDD}"/>
            </c:ext>
          </c:extLst>
        </c:ser>
        <c:ser>
          <c:idx val="1"/>
          <c:order val="1"/>
          <c:tx>
            <c:strRef>
              <c:f>Table!$O$11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Table!$M$12:$M$14</c:f>
              <c:strCache>
                <c:ptCount val="2"/>
                <c:pt idx="0">
                  <c:v>Q6.     Do you believe that NK's Kim has abandoned the seven decades old strategy of subversion, coercion-extortion (blackmail diplomacy), and use of force to achieve unification dominated by the JuChe ideology?  </c:v>
                </c:pt>
                <c:pt idx="1">
                  <c:v>Q6.2    If "No",  do you believe that Kim will abandon the strategy sooner rather than later?</c:v>
                </c:pt>
              </c:strCache>
              <c:extLst/>
            </c:strRef>
          </c:cat>
          <c:val>
            <c:numRef>
              <c:f>Table!$O$12:$O$14</c:f>
              <c:numCache>
                <c:formatCode>0%</c:formatCode>
                <c:ptCount val="2"/>
                <c:pt idx="0">
                  <c:v>0.875</c:v>
                </c:pt>
                <c:pt idx="1">
                  <c:v>0.71875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8420-4565-9DCB-DEE87FF6ECDD}"/>
            </c:ext>
          </c:extLst>
        </c:ser>
        <c:ser>
          <c:idx val="2"/>
          <c:order val="2"/>
          <c:tx>
            <c:strRef>
              <c:f>Table!$P$11</c:f>
              <c:strCache>
                <c:ptCount val="1"/>
                <c:pt idx="0">
                  <c:v>Declined/Maybe/Neither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Table!$M$12:$M$14</c:f>
              <c:strCache>
                <c:ptCount val="2"/>
                <c:pt idx="0">
                  <c:v>Q6.     Do you believe that NK's Kim has abandoned the seven decades old strategy of subversion, coercion-extortion (blackmail diplomacy), and use of force to achieve unification dominated by the JuChe ideology?  </c:v>
                </c:pt>
                <c:pt idx="1">
                  <c:v>Q6.2    If "No",  do you believe that Kim will abandon the strategy sooner rather than later?</c:v>
                </c:pt>
              </c:strCache>
              <c:extLst/>
            </c:strRef>
          </c:cat>
          <c:val>
            <c:numRef>
              <c:f>Table!$P$12:$P$14</c:f>
              <c:numCache>
                <c:formatCode>0%</c:formatCode>
                <c:ptCount val="2"/>
                <c:pt idx="0">
                  <c:v>0</c:v>
                </c:pt>
                <c:pt idx="1">
                  <c:v>0.21875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8420-4565-9DCB-DEE87FF6EC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  <c:extLst>
          <c:ext xmlns:c15="http://schemas.microsoft.com/office/drawing/2012/chart" uri="{02D57815-91ED-43cb-92C2-25804820EDAC}">
            <c15:filteredBarSeries>
              <c15:ser>
                <c:idx val="3"/>
                <c:order val="3"/>
                <c:tx>
                  <c:strRef>
                    <c:extLst>
                      <c:ext uri="{02D57815-91ED-43cb-92C2-25804820EDAC}">
                        <c15:formulaRef>
                          <c15:sqref>Table!$Q$11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  <a:sp3d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Table!$M$12:$M$14</c15:sqref>
                        </c15:formulaRef>
                      </c:ext>
                    </c:extLst>
                    <c:strCache>
                      <c:ptCount val="2"/>
                      <c:pt idx="0">
                        <c:v>Q6.     Do you believe that NK's Kim has abandoned the seven decades old strategy of subversion, coercion-extortion (blackmail diplomacy), and use of force to achieve unification dominated by the JuChe ideology?  </c:v>
                      </c:pt>
                      <c:pt idx="1">
                        <c:v>Q6.2    If "No",  do you believe that Kim will abandon the strategy sooner rather than later?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Table!$Q$12:$Q$14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8420-4565-9DCB-DEE87FF6ECDD}"/>
                  </c:ext>
                </c:extLst>
              </c15:ser>
            </c15:filteredBarSeries>
          </c:ext>
        </c:extLst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772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dirty="0"/>
              <a:t>ICAS Polling V: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4018272383621273E-2"/>
          <c:y val="8.4852920619503072E-2"/>
          <c:w val="0.92898716028200523"/>
          <c:h val="0.717899881973336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Table!$N$15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Table!$M$16:$M$18</c:f>
              <c:strCache>
                <c:ptCount val="2"/>
                <c:pt idx="0">
                  <c:v>Q7.     Do you believe that Kim has abandoned his objective to split the US-ROK Alliance, get the US forces off the peninsula and conquer SK?</c:v>
                </c:pt>
                <c:pt idx="1">
                  <c:v>Q7.2    If "No", do you believe that Kim will abandon his objective sooner rather than later if at all?</c:v>
                </c:pt>
              </c:strCache>
              <c:extLst/>
            </c:strRef>
          </c:cat>
          <c:val>
            <c:numRef>
              <c:f>Table!$N$16:$N$18</c:f>
              <c:numCache>
                <c:formatCode>0%</c:formatCode>
                <c:ptCount val="2"/>
                <c:pt idx="0">
                  <c:v>0.125</c:v>
                </c:pt>
                <c:pt idx="1">
                  <c:v>6.25E-2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6D0D-4EB7-8382-1880501690A5}"/>
            </c:ext>
          </c:extLst>
        </c:ser>
        <c:ser>
          <c:idx val="1"/>
          <c:order val="1"/>
          <c:tx>
            <c:strRef>
              <c:f>Table!$O$15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Table!$M$16:$M$18</c:f>
              <c:strCache>
                <c:ptCount val="2"/>
                <c:pt idx="0">
                  <c:v>Q7.     Do you believe that Kim has abandoned his objective to split the US-ROK Alliance, get the US forces off the peninsula and conquer SK?</c:v>
                </c:pt>
                <c:pt idx="1">
                  <c:v>Q7.2    If "No", do you believe that Kim will abandon his objective sooner rather than later if at all?</c:v>
                </c:pt>
              </c:strCache>
              <c:extLst/>
            </c:strRef>
          </c:cat>
          <c:val>
            <c:numRef>
              <c:f>Table!$O$16:$O$18</c:f>
              <c:numCache>
                <c:formatCode>0%</c:formatCode>
                <c:ptCount val="2"/>
                <c:pt idx="0">
                  <c:v>0.875</c:v>
                </c:pt>
                <c:pt idx="1">
                  <c:v>0.6875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6D0D-4EB7-8382-1880501690A5}"/>
            </c:ext>
          </c:extLst>
        </c:ser>
        <c:ser>
          <c:idx val="2"/>
          <c:order val="2"/>
          <c:tx>
            <c:strRef>
              <c:f>Table!$P$15</c:f>
              <c:strCache>
                <c:ptCount val="1"/>
                <c:pt idx="0">
                  <c:v>Declined/Maybe/Neither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Table!$M$16:$M$18</c:f>
              <c:strCache>
                <c:ptCount val="2"/>
                <c:pt idx="0">
                  <c:v>Q7.     Do you believe that Kim has abandoned his objective to split the US-ROK Alliance, get the US forces off the peninsula and conquer SK?</c:v>
                </c:pt>
                <c:pt idx="1">
                  <c:v>Q7.2    If "No", do you believe that Kim will abandon his objective sooner rather than later if at all?</c:v>
                </c:pt>
              </c:strCache>
              <c:extLst/>
            </c:strRef>
          </c:cat>
          <c:val>
            <c:numRef>
              <c:f>Table!$P$16:$P$18</c:f>
              <c:numCache>
                <c:formatCode>0%</c:formatCode>
                <c:ptCount val="2"/>
                <c:pt idx="0">
                  <c:v>0</c:v>
                </c:pt>
                <c:pt idx="1">
                  <c:v>0.25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6D0D-4EB7-8382-1880501690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  <c:extLst>
          <c:ext xmlns:c15="http://schemas.microsoft.com/office/drawing/2012/chart" uri="{02D57815-91ED-43cb-92C2-25804820EDAC}">
            <c15:filteredBarSeries>
              <c15:ser>
                <c:idx val="3"/>
                <c:order val="3"/>
                <c:tx>
                  <c:strRef>
                    <c:extLst>
                      <c:ext uri="{02D57815-91ED-43cb-92C2-25804820EDAC}">
                        <c15:formulaRef>
                          <c15:sqref>Table!$Q$15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  <a:sp3d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Table!$M$16:$M$18</c15:sqref>
                        </c15:formulaRef>
                      </c:ext>
                    </c:extLst>
                    <c:strCache>
                      <c:ptCount val="2"/>
                      <c:pt idx="0">
                        <c:v>Q7.     Do you believe that Kim has abandoned his objective to split the US-ROK Alliance, get the US forces off the peninsula and conquer SK?</c:v>
                      </c:pt>
                      <c:pt idx="1">
                        <c:v>Q7.2    If "No", do you believe that Kim will abandon his objective sooner rather than later if at all?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Table!$Q$16:$Q$18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6D0D-4EB7-8382-1880501690A5}"/>
                  </c:ext>
                </c:extLst>
              </c15:ser>
            </c15:filteredBarSeries>
          </c:ext>
        </c:extLst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772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ICAS Polling V: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4018272383621273E-2"/>
          <c:y val="8.4852920619503072E-2"/>
          <c:w val="0.92898716028200523"/>
          <c:h val="0.717899881973336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Table!$N$1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Table!$M$12:$M$27</c:f>
              <c:strCache>
                <c:ptCount val="4"/>
                <c:pt idx="0">
                  <c:v>Q8.     Do you believe that those short-range ballistic missile tests and multiple-launch rocket systems by NK are non-threatening to the security of SK?</c:v>
                </c:pt>
                <c:pt idx="1">
                  <c:v>Q9.     Do you believe that those short-range ballistic missile tests and multiple-launch rocket systems by NK are non-threatening to the security of the US?</c:v>
                </c:pt>
                <c:pt idx="2">
                  <c:v>Q10.    Do you believe that the Inter-Korean Military Agreement (IKMA) of September 19, 2018 between SK and NK will strengthen the security of SK?</c:v>
                </c:pt>
                <c:pt idx="3">
                  <c:v>Q11.    Do you believe that the Inter-Korean Military Agreement (IKMA) of September 19, 2018 between SK and NK will strengthen the security of the Korean Peninsula?</c:v>
                </c:pt>
              </c:strCache>
              <c:extLst/>
            </c:strRef>
          </c:cat>
          <c:val>
            <c:numRef>
              <c:f>Table!$N$12:$N$27</c:f>
              <c:numCache>
                <c:formatCode>0%</c:formatCode>
                <c:ptCount val="4"/>
                <c:pt idx="0">
                  <c:v>0.15625</c:v>
                </c:pt>
                <c:pt idx="1">
                  <c:v>0.1875</c:v>
                </c:pt>
                <c:pt idx="2">
                  <c:v>0.34375</c:v>
                </c:pt>
                <c:pt idx="3">
                  <c:v>0.375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4E61-4F7E-865B-EEFEC8FE1785}"/>
            </c:ext>
          </c:extLst>
        </c:ser>
        <c:ser>
          <c:idx val="1"/>
          <c:order val="1"/>
          <c:tx>
            <c:strRef>
              <c:f>Table!$O$1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Table!$M$12:$M$27</c:f>
              <c:strCache>
                <c:ptCount val="4"/>
                <c:pt idx="0">
                  <c:v>Q8.     Do you believe that those short-range ballistic missile tests and multiple-launch rocket systems by NK are non-threatening to the security of SK?</c:v>
                </c:pt>
                <c:pt idx="1">
                  <c:v>Q9.     Do you believe that those short-range ballistic missile tests and multiple-launch rocket systems by NK are non-threatening to the security of the US?</c:v>
                </c:pt>
                <c:pt idx="2">
                  <c:v>Q10.    Do you believe that the Inter-Korean Military Agreement (IKMA) of September 19, 2018 between SK and NK will strengthen the security of SK?</c:v>
                </c:pt>
                <c:pt idx="3">
                  <c:v>Q11.    Do you believe that the Inter-Korean Military Agreement (IKMA) of September 19, 2018 between SK and NK will strengthen the security of the Korean Peninsula?</c:v>
                </c:pt>
              </c:strCache>
              <c:extLst/>
            </c:strRef>
          </c:cat>
          <c:val>
            <c:numRef>
              <c:f>Table!$O$12:$O$27</c:f>
              <c:numCache>
                <c:formatCode>0%</c:formatCode>
                <c:ptCount val="4"/>
                <c:pt idx="0">
                  <c:v>0.84375</c:v>
                </c:pt>
                <c:pt idx="1">
                  <c:v>0.78125</c:v>
                </c:pt>
                <c:pt idx="2">
                  <c:v>0.5</c:v>
                </c:pt>
                <c:pt idx="3">
                  <c:v>0.53125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4E61-4F7E-865B-EEFEC8FE1785}"/>
            </c:ext>
          </c:extLst>
        </c:ser>
        <c:ser>
          <c:idx val="2"/>
          <c:order val="2"/>
          <c:tx>
            <c:strRef>
              <c:f>Table!$P$1</c:f>
              <c:strCache>
                <c:ptCount val="1"/>
                <c:pt idx="0">
                  <c:v>Declined/Maybe/Neither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Table!$M$12:$M$27</c:f>
              <c:strCache>
                <c:ptCount val="4"/>
                <c:pt idx="0">
                  <c:v>Q8.     Do you believe that those short-range ballistic missile tests and multiple-launch rocket systems by NK are non-threatening to the security of SK?</c:v>
                </c:pt>
                <c:pt idx="1">
                  <c:v>Q9.     Do you believe that those short-range ballistic missile tests and multiple-launch rocket systems by NK are non-threatening to the security of the US?</c:v>
                </c:pt>
                <c:pt idx="2">
                  <c:v>Q10.    Do you believe that the Inter-Korean Military Agreement (IKMA) of September 19, 2018 between SK and NK will strengthen the security of SK?</c:v>
                </c:pt>
                <c:pt idx="3">
                  <c:v>Q11.    Do you believe that the Inter-Korean Military Agreement (IKMA) of September 19, 2018 between SK and NK will strengthen the security of the Korean Peninsula?</c:v>
                </c:pt>
              </c:strCache>
              <c:extLst/>
            </c:strRef>
          </c:cat>
          <c:val>
            <c:numRef>
              <c:f>Table!$P$12:$P$27</c:f>
              <c:numCache>
                <c:formatCode>0%</c:formatCode>
                <c:ptCount val="4"/>
                <c:pt idx="0">
                  <c:v>0</c:v>
                </c:pt>
                <c:pt idx="1">
                  <c:v>3.125E-2</c:v>
                </c:pt>
                <c:pt idx="2">
                  <c:v>0.15625</c:v>
                </c:pt>
                <c:pt idx="3">
                  <c:v>9.375E-2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4E61-4F7E-865B-EEFEC8FE17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772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1"/>
          <c:order val="0"/>
          <c:tx>
            <c:strRef>
              <c:f>Table!$M$2</c:f>
              <c:strCache>
                <c:ptCount val="1"/>
                <c:pt idx="0">
                  <c:v>Q1     Do you believe that NK could comply with the US policy demands without a change of regime?   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1721-42B0-93E0-071BD0F7DA60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1721-42B0-93E0-071BD0F7DA60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1721-42B0-93E0-071BD0F7DA60}"/>
              </c:ext>
            </c:extLst>
          </c:dPt>
          <c:dLbls>
            <c:dLbl>
              <c:idx val="2"/>
              <c:layout>
                <c:manualLayout>
                  <c:x val="-0.16151966249152955"/>
                  <c:y val="6.600851468143031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721-42B0-93E0-071BD0F7DA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Table!$N$1:$P$1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Table!$N$2:$P$2</c:f>
              <c:numCache>
                <c:formatCode>0%</c:formatCode>
                <c:ptCount val="3"/>
                <c:pt idx="0">
                  <c:v>0.3125</c:v>
                </c:pt>
                <c:pt idx="1">
                  <c:v>0.65625</c:v>
                </c:pt>
                <c:pt idx="2">
                  <c:v>3.125E-2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721-42B0-93E0-071BD0F7DA60}"/>
            </c:ext>
          </c:extLst>
        </c:ser>
        <c:ser>
          <c:idx val="0"/>
          <c:order val="1"/>
          <c:tx>
            <c:strRef>
              <c:f>Table!$M$2</c:f>
              <c:strCache>
                <c:ptCount val="1"/>
                <c:pt idx="0">
                  <c:v>Q1     Do you believe that NK could comply with the US policy demands without a change of regime?   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8-1721-42B0-93E0-071BD0F7DA60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A-1721-42B0-93E0-071BD0F7DA60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C-1721-42B0-93E0-071BD0F7DA6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Table!$N$1:$P$1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Table!$N$2:$P$2</c:f>
              <c:numCache>
                <c:formatCode>0%</c:formatCode>
                <c:ptCount val="3"/>
                <c:pt idx="0">
                  <c:v>0.3125</c:v>
                </c:pt>
                <c:pt idx="1">
                  <c:v>0.65625</c:v>
                </c:pt>
                <c:pt idx="2">
                  <c:v>3.125E-2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1721-42B0-93E0-071BD0F7DA6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Table!$M$4</c:f>
              <c:strCache>
                <c:ptCount val="1"/>
                <c:pt idx="0">
                  <c:v>Q2.     Do you believe that Japan ought to consider going nuclear?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BECA-43D7-AB65-CB5908B688F4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BECA-43D7-AB65-CB5908B688F4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BECA-43D7-AB65-CB5908B688F4}"/>
              </c:ext>
            </c:extLst>
          </c:dPt>
          <c:dLbls>
            <c:dLbl>
              <c:idx val="2"/>
              <c:layout>
                <c:manualLayout>
                  <c:x val="-0.20860909185767457"/>
                  <c:y val="2.736623131527587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ECA-43D7-AB65-CB5908B688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Table!$N$3:$P$3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Table!$N$4:$P$4</c:f>
              <c:numCache>
                <c:formatCode>0%</c:formatCode>
                <c:ptCount val="3"/>
                <c:pt idx="0">
                  <c:v>0.28125</c:v>
                </c:pt>
                <c:pt idx="1">
                  <c:v>0.71875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ECA-43D7-AB65-CB5908B688F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Table!$M$6</c:f>
              <c:strCache>
                <c:ptCount val="1"/>
                <c:pt idx="0">
                  <c:v>Q3.     Do you believe that SK ought to consider going nuclear?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3A5B-4A7B-B2AD-244D0878889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3A5B-4A7B-B2AD-244D0878889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3A5B-4A7B-B2AD-244D0878889E}"/>
              </c:ext>
            </c:extLst>
          </c:dPt>
          <c:dLbls>
            <c:dLbl>
              <c:idx val="0"/>
              <c:layout>
                <c:manualLayout>
                  <c:x val="5.854056003672372E-2"/>
                  <c:y val="-3.627342795956119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A5B-4A7B-B2AD-244D0878889E}"/>
                </c:ext>
              </c:extLst>
            </c:dLbl>
            <c:dLbl>
              <c:idx val="2"/>
              <c:layout>
                <c:manualLayout>
                  <c:x val="-0.21601897392178723"/>
                  <c:y val="4.856085064916789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A5B-4A7B-B2AD-244D087888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Table!$N$5:$P$5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Table!$N$6:$P$6</c:f>
              <c:numCache>
                <c:formatCode>0%</c:formatCode>
                <c:ptCount val="3"/>
                <c:pt idx="0">
                  <c:v>0.3125</c:v>
                </c:pt>
                <c:pt idx="1">
                  <c:v>0.6875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A5B-4A7B-B2AD-244D0878889E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Table!$M$8</c:f>
              <c:strCache>
                <c:ptCount val="1"/>
                <c:pt idx="0">
                  <c:v>Q4.     Do you believe that the US consider first use doctrine of nuclear bomb?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583D-4494-BE9E-7C9BEE267537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583D-4494-BE9E-7C9BEE267537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583D-4494-BE9E-7C9BEE267537}"/>
              </c:ext>
            </c:extLst>
          </c:dPt>
          <c:dLbls>
            <c:dLbl>
              <c:idx val="0"/>
              <c:layout>
                <c:manualLayout>
                  <c:x val="0.11384719626678906"/>
                  <c:y val="1.583544934421633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3D-4494-BE9E-7C9BEE267537}"/>
                </c:ext>
              </c:extLst>
            </c:dLbl>
            <c:dLbl>
              <c:idx val="2"/>
              <c:layout>
                <c:manualLayout>
                  <c:x val="-0.1244820388402566"/>
                  <c:y val="5.973163365299809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83D-4494-BE9E-7C9BEE2675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Table!$N$7:$P$7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Table!$N$8:$P$8</c:f>
              <c:numCache>
                <c:formatCode>0%</c:formatCode>
                <c:ptCount val="3"/>
                <c:pt idx="0">
                  <c:v>0.21875</c:v>
                </c:pt>
                <c:pt idx="1">
                  <c:v>0.71875</c:v>
                </c:pt>
                <c:pt idx="2">
                  <c:v>6.25E-2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83D-4494-BE9E-7C9BEE267537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Table!$M$10</c:f>
              <c:strCache>
                <c:ptCount val="1"/>
                <c:pt idx="0">
                  <c:v>Q5.     Would you be surprised that NK will successfully develop a hypersonic ballistic missile system sooner rather than later?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0227-492F-91FB-E96DDF6BDCF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0227-492F-91FB-E96DDF6BDCF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0227-492F-91FB-E96DDF6BDCFB}"/>
              </c:ext>
            </c:extLst>
          </c:dPt>
          <c:dLbls>
            <c:dLbl>
              <c:idx val="2"/>
              <c:layout>
                <c:manualLayout>
                  <c:x val="-0.1592574074074074"/>
                  <c:y val="3.98418803418803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227-492F-91FB-E96DDF6BDC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Table!$N$9:$P$9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Table!$N$10:$P$10</c:f>
              <c:numCache>
                <c:formatCode>0%</c:formatCode>
                <c:ptCount val="3"/>
                <c:pt idx="0">
                  <c:v>0.3125</c:v>
                </c:pt>
                <c:pt idx="1">
                  <c:v>0.65625</c:v>
                </c:pt>
                <c:pt idx="2">
                  <c:v>3.125E-2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227-492F-91FB-E96DDF6BDCFB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84520-1B3D-4E03-ABA7-ADDCC8CCD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36F595-E992-4835-B827-E5E77F9AE8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/>
              <a:t>Click to edit Master subtitle style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13397-CB3B-4A54-962E-976FC0092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2020-08-25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DBB8B-8132-43C1-A168-2B21E6E7C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2805A-D811-43D1-9B74-8994B2F3B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733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138F1-5746-4078-B077-C51ABD793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EC4A0B-1C5F-401D-9AFF-CE02B5E3C7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7D5EE-2DEA-4DDB-AF26-9CCC31112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2020-08-25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CD3B7-BC32-416F-9577-18A4BFA6A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D2C21-F3B5-4917-B336-FD142F3E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7446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4C6EBA-996E-414C-9036-040489BB3F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FB8B6D-5C87-4194-9B59-D113DE1EF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CA100-791A-40F5-90C9-C90E4DAE1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2020-08-25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B42DF-A7A4-4318-ADE0-27661BCCF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412C4-D887-40EE-B6AD-E3CB9FA21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264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37E23-4B1A-4EA1-9845-5D77B6DAC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3CA1C-F4D7-412B-A347-13C84DED6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9ED9A-C2FB-4683-ADCC-E6FAE6B31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2020-08-25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77BD1-B047-4B3B-865F-C8FAB6DCF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CF07C-DFC5-4F72-9809-9C4CF145A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630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BFACF-413F-4BF6-BD30-95B870926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18723A-BDF5-425E-9D72-80AA735AA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ABC0A-E909-4044-BA58-22B2CEB68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2020-08-25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928FC-8D2A-4284-994C-552104B3F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8AADA-3AEB-4415-B542-27C161821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8430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DA564-4800-4E05-B172-CE955AE7A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E259D-132C-4448-A377-6619329A9F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53CD3-855D-4D5A-A5C6-F00E14D89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159EB-AC35-42BC-AEF4-452C91A05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2020-08-25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26C439-9F3F-4389-9A71-6B2A4FAB7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A6F9B9-5272-4F05-B30F-D59813579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4109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30952-1CC8-4FB3-992C-D431D823B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31E88-4CAA-49EE-B6B5-4D5B07BA0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38FAFC-9D36-45FC-BC65-1BB3EB92A0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88F3EF-E4D3-4561-86F3-139AF53FB0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9C0104-E321-4C27-946C-D158EA5BA8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427287-497B-4B40-BF28-B41E079F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2020-08-25</a:t>
            </a:fld>
            <a:endParaRPr lang="ko-K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D20F2D-7238-4667-80A1-2A9CC9F43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A3486-17C6-4E87-993A-03138DBE9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0453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D2A8C-15B7-45C4-910A-059221CAE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AF70E6-280F-4C2A-824C-65117B11B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2020-08-25</a:t>
            </a:fld>
            <a:endParaRPr lang="ko-K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0950B8-A11D-4D25-A9F3-24F79F13D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783025-9229-4DE3-A4C8-6C6E8695D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129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B9A4ED-4C2D-4AD4-BD68-37A8EC58D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2020-08-25</a:t>
            </a:fld>
            <a:endParaRPr lang="ko-K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BCCF1C-76BD-4F89-98F8-0516A7753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3432DB-63FF-40CA-930A-7AE3BE4BC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8641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94876-A8F2-498B-A265-188C6757C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CE0BC-2E20-4B4C-BD0E-C033D32A5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CF70AE-CCEC-412B-B69C-52CE93B923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7E03BF-7F59-4CA9-AC56-2308299A2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2020-08-25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6570C8-E79B-475A-A227-E130A8652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4A3E57-1317-4B5C-BA5A-FFD2EA4E7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4855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7658E-26FF-48E1-A8EC-A079A5E24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9D7106-7712-4557-96EF-3095D355A0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EB53D-EFF1-4E9D-9D10-9FEA3B6A7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D2786-D3D9-42AD-80A5-00BB0E2A9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2020-08-25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44A534-2483-487C-9A51-D7FC3C927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BDF51E-2C26-4711-A71E-8304E15E7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849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3DA4EB-A743-4451-8A19-091AC68BB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96F7A-25AA-4138-A1B1-029D3024C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1871B-B574-48C6-ABB2-8F1F9E769A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D4DCB-4D8F-4801-8F28-0DC93F2ABF00}" type="datetimeFigureOut">
              <a:rPr lang="ko-KR" altLang="en-US" smtClean="0"/>
              <a:t>2020-08-25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4E046-1AFD-4046-9144-BC7FC81F3A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119F1-46CB-4DC5-B525-CC7F66EEAA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0722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83943-EB09-4B03-A43D-FE7983344B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CCB6BB-40DF-4CAD-B331-38E54F54EC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0520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202F087-2353-45FA-BDA9-83746F275E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4662223"/>
              </p:ext>
            </p:extLst>
          </p:nvPr>
        </p:nvGraphicFramePr>
        <p:xfrm>
          <a:off x="2316000" y="1089000"/>
          <a:ext cx="756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7779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44780F5-EEB8-4E0D-A0F7-57DC439941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9101186"/>
              </p:ext>
            </p:extLst>
          </p:nvPr>
        </p:nvGraphicFramePr>
        <p:xfrm>
          <a:off x="2316000" y="1089000"/>
          <a:ext cx="756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5946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5756E31-FF5A-44B2-A9B8-E95F0CE3FF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4897255"/>
              </p:ext>
            </p:extLst>
          </p:nvPr>
        </p:nvGraphicFramePr>
        <p:xfrm>
          <a:off x="2316000" y="1089000"/>
          <a:ext cx="756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9264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A212C92-6F80-4E5C-939A-5FA2E0BD59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5696767"/>
              </p:ext>
            </p:extLst>
          </p:nvPr>
        </p:nvGraphicFramePr>
        <p:xfrm>
          <a:off x="2316000" y="1089000"/>
          <a:ext cx="756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1413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AE44087-3EA4-4BA1-ABD6-EE3E3B4522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1362226"/>
              </p:ext>
            </p:extLst>
          </p:nvPr>
        </p:nvGraphicFramePr>
        <p:xfrm>
          <a:off x="2316000" y="1089000"/>
          <a:ext cx="756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0642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D974F6C-D686-47BB-B17D-7A3A6FF389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6136903"/>
              </p:ext>
            </p:extLst>
          </p:nvPr>
        </p:nvGraphicFramePr>
        <p:xfrm>
          <a:off x="2316000" y="1089000"/>
          <a:ext cx="756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0663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8486974-CCF1-4B02-A706-3D85499A45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0869315"/>
              </p:ext>
            </p:extLst>
          </p:nvPr>
        </p:nvGraphicFramePr>
        <p:xfrm>
          <a:off x="2316000" y="1089000"/>
          <a:ext cx="756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98597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658CA63-828B-4976-B947-48F5F5EBB9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3433177"/>
              </p:ext>
            </p:extLst>
          </p:nvPr>
        </p:nvGraphicFramePr>
        <p:xfrm>
          <a:off x="2316000" y="1089000"/>
          <a:ext cx="756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0821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3F77EBA-2AF5-4F2C-8877-CC6B86F4A5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9155937"/>
              </p:ext>
            </p:extLst>
          </p:nvPr>
        </p:nvGraphicFramePr>
        <p:xfrm>
          <a:off x="2316000" y="1089000"/>
          <a:ext cx="756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7922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719E93A-1DB9-44B1-8368-BF8EB1AF6AEB}"/>
              </a:ext>
            </a:extLst>
          </p:cNvPr>
          <p:cNvGraphicFramePr>
            <a:graphicFrameLocks/>
          </p:cNvGraphicFramePr>
          <p:nvPr/>
        </p:nvGraphicFramePr>
        <p:xfrm>
          <a:off x="2212964" y="1057029"/>
          <a:ext cx="7766072" cy="4743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489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96B3BB9-1BC3-463E-8414-DCC72F7960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9275137"/>
              </p:ext>
            </p:extLst>
          </p:nvPr>
        </p:nvGraphicFramePr>
        <p:xfrm>
          <a:off x="2213202" y="1057029"/>
          <a:ext cx="7765596" cy="4743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7553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254E510-55F5-499D-8DCE-1AB4D1B4E2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2285957"/>
              </p:ext>
            </p:extLst>
          </p:nvPr>
        </p:nvGraphicFramePr>
        <p:xfrm>
          <a:off x="2213202" y="1057029"/>
          <a:ext cx="7765596" cy="4743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9879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80D7B62-1877-4D18-B900-0AC3BB04BF9C}"/>
              </a:ext>
            </a:extLst>
          </p:cNvPr>
          <p:cNvGraphicFramePr>
            <a:graphicFrameLocks/>
          </p:cNvGraphicFramePr>
          <p:nvPr/>
        </p:nvGraphicFramePr>
        <p:xfrm>
          <a:off x="2212963" y="1057029"/>
          <a:ext cx="7766073" cy="4743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0631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C1ABCE3-8769-4DDF-B79A-0376F325CB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6971403"/>
              </p:ext>
            </p:extLst>
          </p:nvPr>
        </p:nvGraphicFramePr>
        <p:xfrm>
          <a:off x="2316000" y="1089000"/>
          <a:ext cx="756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2587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AEBD2A8-F400-47AA-A12E-7D847EA585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8081189"/>
              </p:ext>
            </p:extLst>
          </p:nvPr>
        </p:nvGraphicFramePr>
        <p:xfrm>
          <a:off x="2316000" y="1089000"/>
          <a:ext cx="756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6977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19FB32B-ADFB-41C1-923B-14B3671559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0226357"/>
              </p:ext>
            </p:extLst>
          </p:nvPr>
        </p:nvGraphicFramePr>
        <p:xfrm>
          <a:off x="2316000" y="1089000"/>
          <a:ext cx="756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6978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F1AB304-7180-43AC-83F6-DFAA77AAD9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1116706"/>
              </p:ext>
            </p:extLst>
          </p:nvPr>
        </p:nvGraphicFramePr>
        <p:xfrm>
          <a:off x="2316000" y="1089000"/>
          <a:ext cx="756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1225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116</Words>
  <Application>Microsoft Office PowerPoint</Application>
  <PresentationFormat>와이드스크린</PresentationFormat>
  <Paragraphs>27</Paragraphs>
  <Slides>18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1" baseType="lpstr">
      <vt:lpstr>맑은 고딕</vt:lpstr>
      <vt:lpstr>Arial</vt:lpstr>
      <vt:lpstr>Office Theme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Jang</dc:creator>
  <cp:lastModifiedBy>Ryan Jang</cp:lastModifiedBy>
  <cp:revision>9</cp:revision>
  <dcterms:created xsi:type="dcterms:W3CDTF">2019-02-24T21:48:29Z</dcterms:created>
  <dcterms:modified xsi:type="dcterms:W3CDTF">2020-08-25T18:39:20Z</dcterms:modified>
</cp:coreProperties>
</file>