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1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2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73" r:id="rId11"/>
    <p:sldId id="267" r:id="rId12"/>
    <p:sldId id="274" r:id="rId13"/>
    <p:sldId id="275" r:id="rId1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6" autoAdjust="0"/>
    <p:restoredTop sz="94660"/>
  </p:normalViewPr>
  <p:slideViewPr>
    <p:cSldViewPr snapToGrid="0">
      <p:cViewPr varScale="1">
        <p:scale>
          <a:sx n="98" d="100"/>
          <a:sy n="98" d="100"/>
        </p:scale>
        <p:origin x="69" y="57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ICAS\ICAS%20Polling%20VIII\Questionaire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ICAS\ICAS%20Polling%20VIII\Questionaire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ICAS\ICAS%20Polling%20VIII\Questionaire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ICAS\ICAS%20Polling%20VIII\Questionaire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ICAS\ICAS%20Polling%20VIII\Questionaire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ICAS\ICAS%20Polling%20VIII\Questionaire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ICAS\ICAS%20Polling%20VIII\Questionaire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ICAS\ICAS%20Polling%20VIII\Questionaire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ICAS\ICAS%20Polling%20VIII\Questionaire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ICAS\ICAS%20Polling%20VIII\Questionaire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ICAS\ICAS%20Polling%20VIII\Questionaire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ICAS\ICAS%20Polling%20VIII\Questionair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ICAS Polling VIII: The Korean Peninsula Issues and US National Security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4018272383621273E-2"/>
          <c:y val="8.4852920619503072E-2"/>
          <c:w val="0.92898716028200523"/>
          <c:h val="0.7178998819733367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Table!$N$1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(Table!$M$2,Table!$M$4,Table!$M$6,Table!$M$8,Table!$M$10)</c:f>
              <c:strCache>
                <c:ptCount val="5"/>
                <c:pt idx="0">
                  <c:v>Q1.     Do you believe a unification of the Korean Peninsula desirable at this time?</c:v>
                </c:pt>
                <c:pt idx="1">
                  <c:v>Q3.     Do you believe that SK ought to actively participate in the Indo-Pacific Security operations of the US based on the US-SK Alliance?</c:v>
                </c:pt>
                <c:pt idx="2">
                  <c:v>Q4.     Would you suppose that a NATO type alliance system may definitely serve a regional security and the US national security purpose in the Indo-Pacific theatre?</c:v>
                </c:pt>
                <c:pt idx="3">
                  <c:v>Q5.      Would you suppose that the SK Government (SKG) would move positively towards the position of the US Government (USG) demand over the cost-sharing agreement?</c:v>
                </c:pt>
                <c:pt idx="4">
                  <c:v>Q6.      Would you suppose that the SKG would increase support of North Koreans seeking to escape out of NK?</c:v>
                </c:pt>
              </c:strCache>
            </c:strRef>
          </c:cat>
          <c:val>
            <c:numRef>
              <c:f>(Table!$N$2,Table!$N$4,Table!$N$6,Table!$N$8,Table!$N$10)</c:f>
              <c:numCache>
                <c:formatCode>0%</c:formatCode>
                <c:ptCount val="5"/>
                <c:pt idx="0">
                  <c:v>0.23684210526315788</c:v>
                </c:pt>
                <c:pt idx="1">
                  <c:v>0.92105263157894735</c:v>
                </c:pt>
                <c:pt idx="2">
                  <c:v>0.78947368421052633</c:v>
                </c:pt>
                <c:pt idx="3">
                  <c:v>0.23684210526315788</c:v>
                </c:pt>
                <c:pt idx="4">
                  <c:v>0.36842105263157893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E4-4B0D-8378-B7822DCAA8A8}"/>
            </c:ext>
          </c:extLst>
        </c:ser>
        <c:ser>
          <c:idx val="1"/>
          <c:order val="1"/>
          <c:tx>
            <c:strRef>
              <c:f>Table!$O$1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(Table!$M$2,Table!$M$4,Table!$M$6,Table!$M$8,Table!$M$10)</c:f>
              <c:strCache>
                <c:ptCount val="5"/>
                <c:pt idx="0">
                  <c:v>Q1.     Do you believe a unification of the Korean Peninsula desirable at this time?</c:v>
                </c:pt>
                <c:pt idx="1">
                  <c:v>Q3.     Do you believe that SK ought to actively participate in the Indo-Pacific Security operations of the US based on the US-SK Alliance?</c:v>
                </c:pt>
                <c:pt idx="2">
                  <c:v>Q4.     Would you suppose that a NATO type alliance system may definitely serve a regional security and the US national security purpose in the Indo-Pacific theatre?</c:v>
                </c:pt>
                <c:pt idx="3">
                  <c:v>Q5.      Would you suppose that the SK Government (SKG) would move positively towards the position of the US Government (USG) demand over the cost-sharing agreement?</c:v>
                </c:pt>
                <c:pt idx="4">
                  <c:v>Q6.      Would you suppose that the SKG would increase support of North Koreans seeking to escape out of NK?</c:v>
                </c:pt>
              </c:strCache>
            </c:strRef>
          </c:cat>
          <c:val>
            <c:numRef>
              <c:f>(Table!$O$2,Table!$O$4,Table!$O$6,Table!$O$8,Table!$O$10)</c:f>
              <c:numCache>
                <c:formatCode>0%</c:formatCode>
                <c:ptCount val="5"/>
                <c:pt idx="0">
                  <c:v>0.73684210526315785</c:v>
                </c:pt>
                <c:pt idx="1">
                  <c:v>5.2631578947368418E-2</c:v>
                </c:pt>
                <c:pt idx="2">
                  <c:v>0.21052631578947367</c:v>
                </c:pt>
                <c:pt idx="3">
                  <c:v>0.71052631578947367</c:v>
                </c:pt>
                <c:pt idx="4">
                  <c:v>0.63157894736842102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7E4-4B0D-8378-B7822DCAA8A8}"/>
            </c:ext>
          </c:extLst>
        </c:ser>
        <c:ser>
          <c:idx val="2"/>
          <c:order val="2"/>
          <c:tx>
            <c:strRef>
              <c:f>Table!$P$1</c:f>
              <c:strCache>
                <c:ptCount val="1"/>
                <c:pt idx="0">
                  <c:v>Declined/Maybe/Neither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(Table!$M$2,Table!$M$4,Table!$M$6,Table!$M$8,Table!$M$10)</c:f>
              <c:strCache>
                <c:ptCount val="5"/>
                <c:pt idx="0">
                  <c:v>Q1.     Do you believe a unification of the Korean Peninsula desirable at this time?</c:v>
                </c:pt>
                <c:pt idx="1">
                  <c:v>Q3.     Do you believe that SK ought to actively participate in the Indo-Pacific Security operations of the US based on the US-SK Alliance?</c:v>
                </c:pt>
                <c:pt idx="2">
                  <c:v>Q4.     Would you suppose that a NATO type alliance system may definitely serve a regional security and the US national security purpose in the Indo-Pacific theatre?</c:v>
                </c:pt>
                <c:pt idx="3">
                  <c:v>Q5.      Would you suppose that the SK Government (SKG) would move positively towards the position of the US Government (USG) demand over the cost-sharing agreement?</c:v>
                </c:pt>
                <c:pt idx="4">
                  <c:v>Q6.      Would you suppose that the SKG would increase support of North Koreans seeking to escape out of NK?</c:v>
                </c:pt>
              </c:strCache>
            </c:strRef>
          </c:cat>
          <c:val>
            <c:numRef>
              <c:f>(Table!$P$2,Table!$P$4,Table!$P$6,Table!$P$8,Table!$P$10)</c:f>
              <c:numCache>
                <c:formatCode>0%</c:formatCode>
                <c:ptCount val="5"/>
                <c:pt idx="0">
                  <c:v>2.6315789473684209E-2</c:v>
                </c:pt>
                <c:pt idx="1">
                  <c:v>2.6315789473684209E-2</c:v>
                </c:pt>
                <c:pt idx="2">
                  <c:v>0</c:v>
                </c:pt>
                <c:pt idx="3">
                  <c:v>5.2631578947368418E-2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7E4-4B0D-8378-B7822DCAA8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10772704"/>
        <c:axId val="710774672"/>
        <c:axId val="0"/>
      </c:bar3DChart>
      <c:catAx>
        <c:axId val="7107727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Poll</a:t>
                </a:r>
              </a:p>
            </c:rich>
          </c:tx>
          <c:layout>
            <c:manualLayout>
              <c:xMode val="edge"/>
              <c:yMode val="edge"/>
              <c:x val="5.1071411974831983E-2"/>
              <c:y val="0.949980076695714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0774672"/>
        <c:crosses val="autoZero"/>
        <c:auto val="0"/>
        <c:lblAlgn val="ctr"/>
        <c:lblOffset val="100"/>
        <c:noMultiLvlLbl val="0"/>
      </c:catAx>
      <c:valAx>
        <c:axId val="71077467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0772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Table!$M$16</c:f>
              <c:strCache>
                <c:ptCount val="1"/>
                <c:pt idx="0">
                  <c:v>Q9.      Would you suppose that it is worth defending SK?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9CB8-49B4-B8E0-864E6077BD29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9CB8-49B4-B8E0-864E6077BD29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9CB8-49B4-B8E0-864E6077BD29}"/>
              </c:ext>
            </c:extLst>
          </c:dPt>
          <c:dLbls>
            <c:dLbl>
              <c:idx val="1"/>
              <c:layout>
                <c:manualLayout>
                  <c:x val="-6.3849213557367404E-2"/>
                  <c:y val="-8.5500547033752707E-1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CB8-49B4-B8E0-864E6077BD29}"/>
                </c:ext>
              </c:extLst>
            </c:dLbl>
            <c:dLbl>
              <c:idx val="2"/>
              <c:layout>
                <c:manualLayout>
                  <c:x val="0.10549000500782432"/>
                  <c:y val="-2.798232046146596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CB8-49B4-B8E0-864E6077BD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Table!$N$15:$P$15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Table!$N$16:$P$16</c:f>
              <c:numCache>
                <c:formatCode>0%</c:formatCode>
                <c:ptCount val="3"/>
                <c:pt idx="0">
                  <c:v>0.97368421052631582</c:v>
                </c:pt>
                <c:pt idx="1">
                  <c:v>2.6315789473684209E-2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CB8-49B4-B8E0-864E6077BD2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Table!$M$18</c:f>
              <c:strCache>
                <c:ptCount val="1"/>
                <c:pt idx="0">
                  <c:v>Q10.    Would you be surprised if Trump might acquiesce Kim holding onto the nukes and missiles so long as Kim commits not to threaten the US?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DF68-4D13-B789-B83D4A77B758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DF68-4D13-B789-B83D4A77B758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DF68-4D13-B789-B83D4A77B75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Table!$N$17:$P$17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Table!$N$18:$P$18</c:f>
              <c:numCache>
                <c:formatCode>0%</c:formatCode>
                <c:ptCount val="3"/>
                <c:pt idx="0">
                  <c:v>0.5</c:v>
                </c:pt>
                <c:pt idx="1">
                  <c:v>0.5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F68-4D13-B789-B83D4A77B75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Table!$M$20</c:f>
              <c:strCache>
                <c:ptCount val="1"/>
                <c:pt idx="0">
                  <c:v>Q11.     Would you be surprised if Trump just might acquiesce Kim quietly taking over SK?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9E31-4412-9856-025EB5EA5193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9E31-4412-9856-025EB5EA5193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9E31-4412-9856-025EB5EA519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Table!$N$19:$P$19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Table!$N$20:$P$20</c:f>
              <c:numCache>
                <c:formatCode>0%</c:formatCode>
                <c:ptCount val="3"/>
                <c:pt idx="0">
                  <c:v>0.63157894736842102</c:v>
                </c:pt>
                <c:pt idx="1">
                  <c:v>0.36842105263157893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E31-4412-9856-025EB5EA519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ICAS Polling VIII: The Korean Peninsula Issues and US National Security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4018272383621273E-2"/>
          <c:y val="8.4852920619503072E-2"/>
          <c:w val="0.92898716028200523"/>
          <c:h val="0.7178998819733367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Table!$N$13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Table!$M$12:$M$20</c15:sqref>
                  </c15:fullRef>
                </c:ext>
              </c:extLst>
              <c:f>(Table!$M$12,Table!$M$14,Table!$M$16,Table!$M$18,Table!$M$20)</c:f>
              <c:strCache>
                <c:ptCount val="5"/>
                <c:pt idx="0">
                  <c:v>Q7.      Would you be surprised if the SKG initiate a Constitutional amendment which may pave a road towards a "low level federation" with NK?</c:v>
                </c:pt>
                <c:pt idx="1">
                  <c:v>Q8.      Would you be surprised if anti-US and anti-Japan sentiments manifest prominently in SK?</c:v>
                </c:pt>
                <c:pt idx="2">
                  <c:v>Q9.      Would you suppose that it is worth defending SK?</c:v>
                </c:pt>
                <c:pt idx="3">
                  <c:v>Q10.    Would you be surprised if Trump might acquiesce Kim holding onto the nukes and missiles so long as Kim commits not to threaten the US?</c:v>
                </c:pt>
                <c:pt idx="4">
                  <c:v>Q11.     Would you be surprised if Trump just might acquiesce Kim quietly taking over SK?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Table!$N$12:$N$20</c15:sqref>
                  </c15:fullRef>
                </c:ext>
              </c:extLst>
              <c:f>(Table!$N$12,Table!$N$14,Table!$N$16,Table!$N$18,Table!$N$20)</c:f>
              <c:numCache>
                <c:formatCode>0%</c:formatCode>
                <c:ptCount val="5"/>
                <c:pt idx="0">
                  <c:v>0.34210526315789475</c:v>
                </c:pt>
                <c:pt idx="1">
                  <c:v>0.23684210526315788</c:v>
                </c:pt>
                <c:pt idx="2">
                  <c:v>0.97368421052631582</c:v>
                </c:pt>
                <c:pt idx="3">
                  <c:v>0.5</c:v>
                </c:pt>
                <c:pt idx="4">
                  <c:v>0.63157894736842102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B6-41DC-B335-02B110276898}"/>
            </c:ext>
          </c:extLst>
        </c:ser>
        <c:ser>
          <c:idx val="1"/>
          <c:order val="1"/>
          <c:tx>
            <c:strRef>
              <c:f>Table!$O$11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Table!$M$12:$M$20</c15:sqref>
                  </c15:fullRef>
                </c:ext>
              </c:extLst>
              <c:f>(Table!$M$12,Table!$M$14,Table!$M$16,Table!$M$18,Table!$M$20)</c:f>
              <c:strCache>
                <c:ptCount val="5"/>
                <c:pt idx="0">
                  <c:v>Q7.      Would you be surprised if the SKG initiate a Constitutional amendment which may pave a road towards a "low level federation" with NK?</c:v>
                </c:pt>
                <c:pt idx="1">
                  <c:v>Q8.      Would you be surprised if anti-US and anti-Japan sentiments manifest prominently in SK?</c:v>
                </c:pt>
                <c:pt idx="2">
                  <c:v>Q9.      Would you suppose that it is worth defending SK?</c:v>
                </c:pt>
                <c:pt idx="3">
                  <c:v>Q10.    Would you be surprised if Trump might acquiesce Kim holding onto the nukes and missiles so long as Kim commits not to threaten the US?</c:v>
                </c:pt>
                <c:pt idx="4">
                  <c:v>Q11.     Would you be surprised if Trump just might acquiesce Kim quietly taking over SK?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Table!$O$12:$O$20</c15:sqref>
                  </c15:fullRef>
                </c:ext>
              </c:extLst>
              <c:f>(Table!$O$12,Table!$O$14,Table!$O$16,Table!$O$18,Table!$O$20)</c:f>
              <c:numCache>
                <c:formatCode>0%</c:formatCode>
                <c:ptCount val="5"/>
                <c:pt idx="0">
                  <c:v>0.60526315789473684</c:v>
                </c:pt>
                <c:pt idx="1">
                  <c:v>0.73684210526315785</c:v>
                </c:pt>
                <c:pt idx="2">
                  <c:v>2.6315789473684209E-2</c:v>
                </c:pt>
                <c:pt idx="3">
                  <c:v>0.5</c:v>
                </c:pt>
                <c:pt idx="4">
                  <c:v>0.36842105263157893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B6-41DC-B335-02B110276898}"/>
            </c:ext>
          </c:extLst>
        </c:ser>
        <c:ser>
          <c:idx val="2"/>
          <c:order val="2"/>
          <c:tx>
            <c:strRef>
              <c:f>Table!$P$11</c:f>
              <c:strCache>
                <c:ptCount val="1"/>
                <c:pt idx="0">
                  <c:v>Declined/Maybe/Neither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Table!$M$12:$M$20</c15:sqref>
                  </c15:fullRef>
                </c:ext>
              </c:extLst>
              <c:f>(Table!$M$12,Table!$M$14,Table!$M$16,Table!$M$18,Table!$M$20)</c:f>
              <c:strCache>
                <c:ptCount val="5"/>
                <c:pt idx="0">
                  <c:v>Q7.      Would you be surprised if the SKG initiate a Constitutional amendment which may pave a road towards a "low level federation" with NK?</c:v>
                </c:pt>
                <c:pt idx="1">
                  <c:v>Q8.      Would you be surprised if anti-US and anti-Japan sentiments manifest prominently in SK?</c:v>
                </c:pt>
                <c:pt idx="2">
                  <c:v>Q9.      Would you suppose that it is worth defending SK?</c:v>
                </c:pt>
                <c:pt idx="3">
                  <c:v>Q10.    Would you be surprised if Trump might acquiesce Kim holding onto the nukes and missiles so long as Kim commits not to threaten the US?</c:v>
                </c:pt>
                <c:pt idx="4">
                  <c:v>Q11.     Would you be surprised if Trump just might acquiesce Kim quietly taking over SK?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Table!$P$12:$P$22</c15:sqref>
                  </c15:fullRef>
                </c:ext>
              </c:extLst>
              <c:f>(Table!$P$12,Table!$P$14,Table!$P$16,Table!$P$18,Table!$P$20)</c:f>
              <c:numCache>
                <c:formatCode>General</c:formatCode>
                <c:ptCount val="5"/>
                <c:pt idx="0" formatCode="0%">
                  <c:v>5.2631578947368418E-2</c:v>
                </c:pt>
                <c:pt idx="1" formatCode="0%">
                  <c:v>2.6315789473684209E-2</c:v>
                </c:pt>
                <c:pt idx="2" formatCode="0%">
                  <c:v>0</c:v>
                </c:pt>
                <c:pt idx="3" formatCode="0%">
                  <c:v>0</c:v>
                </c:pt>
                <c:pt idx="4" formatCode="0%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CB6-41DC-B335-02B1102768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10772704"/>
        <c:axId val="710774672"/>
        <c:axId val="0"/>
      </c:bar3DChart>
      <c:catAx>
        <c:axId val="7107727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Poll</a:t>
                </a:r>
              </a:p>
            </c:rich>
          </c:tx>
          <c:layout>
            <c:manualLayout>
              <c:xMode val="edge"/>
              <c:yMode val="edge"/>
              <c:x val="5.1071411974831983E-2"/>
              <c:y val="0.949980076695714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0774672"/>
        <c:crosses val="autoZero"/>
        <c:auto val="0"/>
        <c:lblAlgn val="ctr"/>
        <c:lblOffset val="100"/>
        <c:noMultiLvlLbl val="0"/>
      </c:catAx>
      <c:valAx>
        <c:axId val="71077467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0772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Table!$M$2</c:f>
              <c:strCache>
                <c:ptCount val="1"/>
                <c:pt idx="0">
                  <c:v>Q1.     Do you believe a unification of the Korean Peninsula desirable at this time?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4821-454B-AE96-73F63975B989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4821-454B-AE96-73F63975B989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4821-454B-AE96-73F63975B98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Table!$B$1:$D$1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Table!$N$2:$P$2</c:f>
              <c:numCache>
                <c:formatCode>0%</c:formatCode>
                <c:ptCount val="3"/>
                <c:pt idx="0">
                  <c:v>0.23684210526315788</c:v>
                </c:pt>
                <c:pt idx="1">
                  <c:v>0.73684210526315785</c:v>
                </c:pt>
                <c:pt idx="2">
                  <c:v>2.6315789473684209E-2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821-454B-AE96-73F63975B98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Table!$M$4</c:f>
              <c:strCache>
                <c:ptCount val="1"/>
                <c:pt idx="0">
                  <c:v>Q3.     Do you believe that SK ought to actively participate in the Indo-Pacific Security operations of the US based on the US-SK Alliance?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D7C6-475F-9C7C-D832DE3022D1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D7C6-475F-9C7C-D832DE3022D1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D7C6-475F-9C7C-D832DE3022D1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D7C6-475F-9C7C-D832DE3022D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Table!$N$3:$Q$3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Table!$N$4:$Q$4</c:f>
              <c:numCache>
                <c:formatCode>0%</c:formatCode>
                <c:ptCount val="4"/>
                <c:pt idx="0">
                  <c:v>0.92105263157894735</c:v>
                </c:pt>
                <c:pt idx="1">
                  <c:v>5.2631578947368418E-2</c:v>
                </c:pt>
                <c:pt idx="2">
                  <c:v>2.6315789473684209E-2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7C6-475F-9C7C-D832DE3022D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Table!$M$6</c:f>
              <c:strCache>
                <c:ptCount val="1"/>
                <c:pt idx="0">
                  <c:v>Q4.     Would you suppose that a NATO type alliance system may definitely serve a regional security and the US national security purpose in the Indo-Pacific theatre?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7DB4-4921-9B49-F5521B76DE8C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7DB4-4921-9B49-F5521B76DE8C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7DB4-4921-9B49-F5521B76DE8C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7DB4-4921-9B49-F5521B76DE8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Table!$N$3:$Q$3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Table!$N$6:$Q$6</c:f>
              <c:numCache>
                <c:formatCode>0%</c:formatCode>
                <c:ptCount val="4"/>
                <c:pt idx="0">
                  <c:v>0.78947368421052633</c:v>
                </c:pt>
                <c:pt idx="1">
                  <c:v>0.21052631578947367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DB4-4921-9B49-F5521B76DE8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Table!$M$8</c:f>
              <c:strCache>
                <c:ptCount val="1"/>
                <c:pt idx="0">
                  <c:v>Q5.      Would you suppose that the SK Government (SKG) would move positively towards the position of the US Government (USG) demand over the cost-sharing agreement?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B9D6-4D69-B9AB-A83745AF5AF0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B9D6-4D69-B9AB-A83745AF5AF0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B9D6-4D69-B9AB-A83745AF5AF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Table!$B$7:$D$7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Table!$N$8:$P$8</c:f>
              <c:numCache>
                <c:formatCode>0%</c:formatCode>
                <c:ptCount val="3"/>
                <c:pt idx="0">
                  <c:v>0.23684210526315788</c:v>
                </c:pt>
                <c:pt idx="1">
                  <c:v>0.71052631578947367</c:v>
                </c:pt>
                <c:pt idx="2">
                  <c:v>5.2631578947368418E-2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9D6-4D69-B9AB-A83745AF5AF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Table!$M$10</c:f>
              <c:strCache>
                <c:ptCount val="1"/>
                <c:pt idx="0">
                  <c:v>Q6.      Would you suppose that the SKG would increase support of North Koreans seeking to escape out of NK?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B4F7-4677-B189-E2F954BD7CC9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B4F7-4677-B189-E2F954BD7CC9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B4F7-4677-B189-E2F954BD7CC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Table!$B$9:$D$9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Table!$N$10:$P$10</c:f>
              <c:numCache>
                <c:formatCode>0%</c:formatCode>
                <c:ptCount val="3"/>
                <c:pt idx="0">
                  <c:v>0.36842105263157893</c:v>
                </c:pt>
                <c:pt idx="1">
                  <c:v>0.63157894736842102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4F7-4677-B189-E2F954BD7CC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Table!$M$12</c:f>
              <c:strCache>
                <c:ptCount val="1"/>
                <c:pt idx="0">
                  <c:v>Q7.      Would you be surprised if the SKG initiate a Constitutional amendment which may pave a road towards a "low level federation" with NK?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CD5B-4CB6-B3BF-EA8944340F1D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CD5B-4CB6-B3BF-EA8944340F1D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CD5B-4CB6-B3BF-EA8944340F1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Table!$N$11:$P$11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Table!$N$12:$P$12</c:f>
              <c:numCache>
                <c:formatCode>0%</c:formatCode>
                <c:ptCount val="3"/>
                <c:pt idx="0">
                  <c:v>0.34210526315789475</c:v>
                </c:pt>
                <c:pt idx="1">
                  <c:v>0.60526315789473684</c:v>
                </c:pt>
                <c:pt idx="2">
                  <c:v>5.2631578947368418E-2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D5B-4CB6-B3BF-EA8944340F1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1"/>
          <c:order val="0"/>
          <c:tx>
            <c:strRef>
              <c:f>Table!$M$14</c:f>
              <c:strCache>
                <c:ptCount val="1"/>
                <c:pt idx="0">
                  <c:v>Q8.      Would you be surprised if anti-US and anti-Japan sentiments manifest prominently in SK?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300E-4BD1-8CBF-E5A9FAB60FB7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300E-4BD1-8CBF-E5A9FAB60FB7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300E-4BD1-8CBF-E5A9FAB60FB7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Table!$B$13:$D$13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Table!$N$14:$P$14</c:f>
              <c:numCache>
                <c:formatCode>0%</c:formatCode>
                <c:ptCount val="3"/>
                <c:pt idx="0">
                  <c:v>0.23684210526315788</c:v>
                </c:pt>
                <c:pt idx="1">
                  <c:v>0.73684210526315785</c:v>
                </c:pt>
                <c:pt idx="2">
                  <c:v>2.6315789473684209E-2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00E-4BD1-8CBF-E5A9FAB60FB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extLst>
          <c:ext xmlns:c15="http://schemas.microsoft.com/office/drawing/2012/chart" uri="{02D57815-91ED-43cb-92C2-25804820EDAC}">
            <c15:filteredPieSeries>
              <c15:ser>
                <c:idx val="0"/>
                <c:order val="1"/>
                <c:tx>
                  <c:strRef>
                    <c:extLst>
                      <c:ext uri="{02D57815-91ED-43cb-92C2-25804820EDAC}">
                        <c15:formulaRef>
                          <c15:sqref>Table!$M$14</c15:sqref>
                        </c15:formulaRef>
                      </c:ext>
                    </c:extLst>
                    <c:strCache>
                      <c:ptCount val="1"/>
                      <c:pt idx="0">
                        <c:v>Q8.      Would you be surprised if anti-US and anti-Japan sentiments manifest prominently in SK?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25400">
                      <a:solidFill>
                        <a:schemeClr val="lt1"/>
                      </a:solidFill>
                    </a:ln>
                    <a:effectLst/>
                    <a:sp3d contourW="25400">
                      <a:contourClr>
                        <a:schemeClr val="lt1"/>
                      </a:contourClr>
                    </a:sp3d>
                  </c:spPr>
                  <c:extLst>
                    <c:ext xmlns:c16="http://schemas.microsoft.com/office/drawing/2014/chart" uri="{C3380CC4-5D6E-409C-BE32-E72D297353CC}">
                      <c16:uniqueId val="{00000005-300E-4BD1-8CBF-E5A9FAB60FB7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25400">
                      <a:solidFill>
                        <a:schemeClr val="lt1"/>
                      </a:solidFill>
                    </a:ln>
                    <a:effectLst/>
                    <a:sp3d contourW="25400">
                      <a:contourClr>
                        <a:schemeClr val="lt1"/>
                      </a:contourClr>
                    </a:sp3d>
                  </c:spPr>
                  <c:extLst>
                    <c:ext xmlns:c16="http://schemas.microsoft.com/office/drawing/2014/chart" uri="{C3380CC4-5D6E-409C-BE32-E72D297353CC}">
                      <c16:uniqueId val="{00000007-300E-4BD1-8CBF-E5A9FAB60FB7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25400">
                      <a:solidFill>
                        <a:schemeClr val="lt1"/>
                      </a:solidFill>
                    </a:ln>
                    <a:effectLst/>
                    <a:sp3d contourW="25400">
                      <a:contourClr>
                        <a:schemeClr val="lt1"/>
                      </a:contourClr>
                    </a:sp3d>
                  </c:spPr>
                  <c:extLst>
                    <c:ext xmlns:c16="http://schemas.microsoft.com/office/drawing/2014/chart" uri="{C3380CC4-5D6E-409C-BE32-E72D297353CC}">
                      <c16:uniqueId val="{00000009-300E-4BD1-8CBF-E5A9FAB60FB7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leaderLines>
                    <c:spPr>
                      <a:ln w="9525" cap="flat" cmpd="sng" algn="ctr">
                        <a:solidFill>
                          <a:schemeClr val="tx1">
                            <a:lumMod val="35000"/>
                            <a:lumOff val="65000"/>
                          </a:schemeClr>
                        </a:solidFill>
                        <a:round/>
                      </a:ln>
                      <a:effectLst/>
                    </c:spPr>
                  </c:leaderLines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Table!$B$13:$D$13</c15:sqref>
                        </c15:formulaRef>
                      </c:ext>
                    </c:extLst>
                    <c:strCache>
                      <c:ptCount val="3"/>
                      <c:pt idx="0">
                        <c:v>Yes</c:v>
                      </c:pt>
                      <c:pt idx="1">
                        <c:v>No</c:v>
                      </c:pt>
                      <c:pt idx="2">
                        <c:v>Declined/Maybe/Neither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Table!$N$14:$P$14</c15:sqref>
                        </c15:formulaRef>
                      </c:ext>
                    </c:extLst>
                    <c:numCache>
                      <c:formatCode>0%</c:formatCode>
                      <c:ptCount val="3"/>
                      <c:pt idx="0">
                        <c:v>0.23684210526315788</c:v>
                      </c:pt>
                      <c:pt idx="1">
                        <c:v>0.73684210526315785</c:v>
                      </c:pt>
                      <c:pt idx="2">
                        <c:v>2.6315789473684209E-2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A-300E-4BD1-8CBF-E5A9FAB60FB7}"/>
                  </c:ext>
                </c:extLst>
              </c15:ser>
            </c15:filteredPieSeries>
          </c:ext>
        </c:extLst>
      </c:pie3DChart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/>
  </c:chart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0.01142</cdr:x>
      <cdr:y>0.94459</cdr:y>
    </cdr:from>
    <cdr:to>
      <cdr:x>0.06204</cdr:x>
      <cdr:y>0.98942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8917EE5B-5537-454A-81CF-DC03D2C5D72D}"/>
            </a:ext>
          </a:extLst>
        </cdr:cNvPr>
        <cdr:cNvSpPr/>
      </cdr:nvSpPr>
      <cdr:spPr>
        <a:xfrm xmlns:a="http://schemas.openxmlformats.org/drawingml/2006/main">
          <a:off x="93878" y="5243698"/>
          <a:ext cx="416140" cy="2488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altLang="ko-KR" sz="1000" b="0" i="1" cap="none" spc="0">
              <a:ln w="0"/>
              <a:solidFill>
                <a:schemeClr val="accent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ICAS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0.01142</cdr:x>
      <cdr:y>0.94459</cdr:y>
    </cdr:from>
    <cdr:to>
      <cdr:x>0.06204</cdr:x>
      <cdr:y>0.98942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8917EE5B-5537-454A-81CF-DC03D2C5D72D}"/>
            </a:ext>
          </a:extLst>
        </cdr:cNvPr>
        <cdr:cNvSpPr/>
      </cdr:nvSpPr>
      <cdr:spPr>
        <a:xfrm xmlns:a="http://schemas.openxmlformats.org/drawingml/2006/main">
          <a:off x="93878" y="5243698"/>
          <a:ext cx="416140" cy="2488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altLang="ko-KR" sz="1000" b="0" i="1" cap="none" spc="0">
              <a:ln w="0"/>
              <a:solidFill>
                <a:schemeClr val="accent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ICAS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84520-1B3D-4E03-ABA7-ADDCC8CCDD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36F595-E992-4835-B827-E5E77F9AE8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/>
              <a:t>Click to edit Master subtitle style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813397-CB3B-4A54-962E-976FC0092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4/30/2020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3DBB8B-8132-43C1-A168-2B21E6E7C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52805A-D811-43D1-9B74-8994B2F3B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7339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138F1-5746-4078-B077-C51ABD793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EC4A0B-1C5F-401D-9AFF-CE02B5E3C7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A7D5EE-2DEA-4DDB-AF26-9CCC31112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4/30/2020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0CD3B7-BC32-416F-9577-18A4BFA6A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3D2C21-F3B5-4917-B336-FD142F3ED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7446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4C6EBA-996E-414C-9036-040489BB3F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FB8B6D-5C87-4194-9B59-D113DE1EF9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9CA100-791A-40F5-90C9-C90E4DAE1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4/30/2020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CB42DF-A7A4-4318-ADE0-27661BCCF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3412C4-D887-40EE-B6AD-E3CB9FA21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2644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37E23-4B1A-4EA1-9845-5D77B6DAC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3CA1C-F4D7-412B-A347-13C84DED60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D9ED9A-C2FB-4683-ADCC-E6FAE6B31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4/30/2020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177BD1-B047-4B3B-865F-C8FAB6DCF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7CF07C-DFC5-4F72-9809-9C4CF145A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6309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BFACF-413F-4BF6-BD30-95B870926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18723A-BDF5-425E-9D72-80AA735AA5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4ABC0A-E909-4044-BA58-22B2CEB68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4/30/2020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1928FC-8D2A-4284-994C-552104B3F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8AADA-3AEB-4415-B542-27C161821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8430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DA564-4800-4E05-B172-CE955AE7A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E259D-132C-4448-A377-6619329A9F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D53CD3-855D-4D5A-A5C6-F00E14D891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E159EB-AC35-42BC-AEF4-452C91A05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4/30/2020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26C439-9F3F-4389-9A71-6B2A4FAB7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A6F9B9-5272-4F05-B30F-D59813579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4109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30952-1CC8-4FB3-992C-D431D823B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531E88-4CAA-49EE-B6B5-4D5B07BA01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38FAFC-9D36-45FC-BC65-1BB3EB92A0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88F3EF-E4D3-4561-86F3-139AF53FB0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9C0104-E321-4C27-946C-D158EA5BA8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427287-497B-4B40-BF28-B41E079FD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4/30/2020</a:t>
            </a:fld>
            <a:endParaRPr lang="ko-KR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D20F2D-7238-4667-80A1-2A9CC9F43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AA3486-17C6-4E87-993A-03138DBE9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0453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D2A8C-15B7-45C4-910A-059221CAE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AF70E6-280F-4C2A-824C-65117B11B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4/30/2020</a:t>
            </a:fld>
            <a:endParaRPr lang="ko-KR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0950B8-A11D-4D25-A9F3-24F79F13D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783025-9229-4DE3-A4C8-6C6E8695D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1299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B9A4ED-4C2D-4AD4-BD68-37A8EC58D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4/30/2020</a:t>
            </a:fld>
            <a:endParaRPr lang="ko-KR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BCCF1C-76BD-4F89-98F8-0516A7753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3432DB-63FF-40CA-930A-7AE3BE4BC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8641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94876-A8F2-498B-A265-188C6757C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CE0BC-2E20-4B4C-BD0E-C033D32A5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CF70AE-CCEC-412B-B69C-52CE93B923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7E03BF-7F59-4CA9-AC56-2308299A2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4/30/2020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6570C8-E79B-475A-A227-E130A8652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4A3E57-1317-4B5C-BA5A-FFD2EA4E7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4855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7658E-26FF-48E1-A8EC-A079A5E24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9D7106-7712-4557-96EF-3095D355A0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7EB53D-EFF1-4E9D-9D10-9FEA3B6A7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4D2786-D3D9-42AD-80A5-00BB0E2A9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4/30/2020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44A534-2483-487C-9A51-D7FC3C927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BDF51E-2C26-4711-A71E-8304E15E7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8496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3DA4EB-A743-4451-8A19-091AC68BB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796F7A-25AA-4138-A1B1-029D3024C8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B1871B-B574-48C6-ABB2-8F1F9E769A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D4DCB-4D8F-4801-8F28-0DC93F2ABF00}" type="datetimeFigureOut">
              <a:rPr lang="ko-KR" altLang="en-US" smtClean="0"/>
              <a:t>4/30/2020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F4E046-1AFD-4046-9144-BC7FC81F3A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119F1-46CB-4DC5-B525-CC7F66EEAA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0722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83943-EB09-4B03-A43D-FE7983344B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CCB6BB-40DF-4CAD-B331-38E54F54EC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0520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52099F9C-ED12-4FCD-8A38-D1E38EA793E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8271272"/>
              </p:ext>
            </p:extLst>
          </p:nvPr>
        </p:nvGraphicFramePr>
        <p:xfrm>
          <a:off x="1956000" y="639000"/>
          <a:ext cx="8280000" cy="55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28870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17805FF7-BA90-41B7-B213-244F55DDDA2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443705"/>
              </p:ext>
            </p:extLst>
          </p:nvPr>
        </p:nvGraphicFramePr>
        <p:xfrm>
          <a:off x="1956000" y="639000"/>
          <a:ext cx="8280000" cy="55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206424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9E0CA5A0-72C9-4380-B2A9-62A1319058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7620485"/>
              </p:ext>
            </p:extLst>
          </p:nvPr>
        </p:nvGraphicFramePr>
        <p:xfrm>
          <a:off x="1956000" y="639000"/>
          <a:ext cx="8280000" cy="55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168405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CA9D517D-8527-4B61-A1F0-5C139457A14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8746481"/>
              </p:ext>
            </p:extLst>
          </p:nvPr>
        </p:nvGraphicFramePr>
        <p:xfrm>
          <a:off x="1956000" y="639000"/>
          <a:ext cx="8280000" cy="55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71205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1875C1AC-C609-446E-8154-2CBBCD5E841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1205639"/>
              </p:ext>
            </p:extLst>
          </p:nvPr>
        </p:nvGraphicFramePr>
        <p:xfrm>
          <a:off x="1956000" y="639000"/>
          <a:ext cx="8280000" cy="55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9489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3D4E31CE-C70A-49BA-8F41-A18EBC2DEF8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2483176"/>
              </p:ext>
            </p:extLst>
          </p:nvPr>
        </p:nvGraphicFramePr>
        <p:xfrm>
          <a:off x="1956000" y="639000"/>
          <a:ext cx="8280000" cy="55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62587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E3F8BBF9-0943-4771-88BA-29DAD09097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5356184"/>
              </p:ext>
            </p:extLst>
          </p:nvPr>
        </p:nvGraphicFramePr>
        <p:xfrm>
          <a:off x="1956000" y="639000"/>
          <a:ext cx="8280000" cy="55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76977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30511A77-FEE7-4931-BB58-989D536A71C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8933072"/>
              </p:ext>
            </p:extLst>
          </p:nvPr>
        </p:nvGraphicFramePr>
        <p:xfrm>
          <a:off x="1956000" y="639000"/>
          <a:ext cx="8280000" cy="55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96978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257131F2-8215-492F-A595-53C137204E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5272194"/>
              </p:ext>
            </p:extLst>
          </p:nvPr>
        </p:nvGraphicFramePr>
        <p:xfrm>
          <a:off x="1956000" y="639000"/>
          <a:ext cx="8280000" cy="55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7779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B92A65D8-4A69-475A-B454-1CBCFE3765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110906"/>
              </p:ext>
            </p:extLst>
          </p:nvPr>
        </p:nvGraphicFramePr>
        <p:xfrm>
          <a:off x="1956000" y="639000"/>
          <a:ext cx="8280000" cy="55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15946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92E4DD5C-BEC4-43F5-B1B4-745ECBB3FA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9954906"/>
              </p:ext>
            </p:extLst>
          </p:nvPr>
        </p:nvGraphicFramePr>
        <p:xfrm>
          <a:off x="1956000" y="639000"/>
          <a:ext cx="8280000" cy="55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19264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B3A2BAD-AD72-4EE1-A91E-AAC6CB7C9A0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2703221"/>
              </p:ext>
            </p:extLst>
          </p:nvPr>
        </p:nvGraphicFramePr>
        <p:xfrm>
          <a:off x="1956000" y="639000"/>
          <a:ext cx="8280000" cy="55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1413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252</Words>
  <Application>Microsoft Office PowerPoint</Application>
  <PresentationFormat>Widescreen</PresentationFormat>
  <Paragraphs>18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맑은 고딕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 Jang</dc:creator>
  <cp:lastModifiedBy>Ryan Jang</cp:lastModifiedBy>
  <cp:revision>13</cp:revision>
  <dcterms:created xsi:type="dcterms:W3CDTF">2019-02-24T21:48:29Z</dcterms:created>
  <dcterms:modified xsi:type="dcterms:W3CDTF">2020-04-30T05:55:23Z</dcterms:modified>
</cp:coreProperties>
</file>