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4" r:id="rId4"/>
    <p:sldId id="259" r:id="rId5"/>
    <p:sldId id="273" r:id="rId6"/>
    <p:sldId id="260" r:id="rId7"/>
    <p:sldId id="275" r:id="rId8"/>
    <p:sldId id="261" r:id="rId9"/>
    <p:sldId id="263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25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224" y="2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ser/Desktop/ICAS%20Polling%20IX/Questionair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ser/Desktop/ICAS%20Polling%20IX/Questionaire%20-%20Q2%20with%20Polling%20VII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ser/Desktop/ICAS%20Polling%20IX/Questionaire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ser/Desktop/ICAS%20Polling%20IX/Questionair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ser/Desktop/ICAS%20Polling%20IX/Questionaire%20-%20Q2%20with%20Polling%20VIII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ser/Desktop/ICAS%20Polling%20IX/Questionair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ser/Desktop/ICAS%20Polling%20IX/Questionair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ser/Desktop/ICAS%20Polling%20IX/Questionair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IX: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018272383621273E-2"/>
          <c:y val="8.4852920619503072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(Table!$M$2,Table!$M$4)</c:f>
              <c:strCache>
                <c:ptCount val="2"/>
                <c:pt idx="0">
                  <c:v>Q1.     Would you suppose based on Mebane's analysis that "frauds" might have been committed?</c:v>
                </c:pt>
                <c:pt idx="1">
                  <c:v>Q3.     Would you believe that the US's commitment and responsibilities to forward deterrence in East Asia and the Indo-Pacific theatre will substantially be enhanced for the 
next five to ten years? </c:v>
                </c:pt>
              </c:strCache>
            </c:strRef>
          </c:cat>
          <c:val>
            <c:numRef>
              <c:f>(Table!$N$2,Table!$N$4)</c:f>
              <c:numCache>
                <c:formatCode>0%</c:formatCode>
                <c:ptCount val="2"/>
                <c:pt idx="0">
                  <c:v>0.72727272727272729</c:v>
                </c:pt>
                <c:pt idx="1">
                  <c:v>0.68181818181818177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8D-1A4D-972F-16D9F552C0D9}"/>
            </c:ext>
          </c:extLst>
        </c:ser>
        <c:ser>
          <c:idx val="2"/>
          <c:order val="1"/>
          <c:tx>
            <c:strRef>
              <c:f>Table!$O$1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(Table!$M$2,Table!$M$4)</c:f>
              <c:strCache>
                <c:ptCount val="2"/>
                <c:pt idx="0">
                  <c:v>Q1.     Would you suppose based on Mebane's analysis that "frauds" might have been committed?</c:v>
                </c:pt>
                <c:pt idx="1">
                  <c:v>Q3.     Would you believe that the US's commitment and responsibilities to forward deterrence in East Asia and the Indo-Pacific theatre will substantially be enhanced for the 
next five to ten years? </c:v>
                </c:pt>
              </c:strCache>
            </c:strRef>
          </c:cat>
          <c:val>
            <c:numRef>
              <c:f>(Table!$O$2,Table!$O$4)</c:f>
              <c:numCache>
                <c:formatCode>0%</c:formatCode>
                <c:ptCount val="2"/>
                <c:pt idx="0">
                  <c:v>0.22727272727272727</c:v>
                </c:pt>
                <c:pt idx="1">
                  <c:v>0.22727272727272727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8D-1A4D-972F-16D9F552C0D9}"/>
            </c:ext>
          </c:extLst>
        </c:ser>
        <c:ser>
          <c:idx val="1"/>
          <c:order val="2"/>
          <c:tx>
            <c:strRef>
              <c:f>Table!$P$1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(Table!$M$2,Table!$M$4)</c:f>
              <c:strCache>
                <c:ptCount val="2"/>
                <c:pt idx="0">
                  <c:v>Q1.     Would you suppose based on Mebane's analysis that "frauds" might have been committed?</c:v>
                </c:pt>
                <c:pt idx="1">
                  <c:v>Q3.     Would you believe that the US's commitment and responsibilities to forward deterrence in East Asia and the Indo-Pacific theatre will substantially be enhanced for the 
next five to ten years? </c:v>
                </c:pt>
              </c:strCache>
            </c:strRef>
          </c:cat>
          <c:val>
            <c:numRef>
              <c:f>(Table!$P$2,Table!$P$4)</c:f>
              <c:numCache>
                <c:formatCode>0%</c:formatCode>
                <c:ptCount val="2"/>
                <c:pt idx="0">
                  <c:v>4.5454545454545456E-2</c:v>
                </c:pt>
                <c:pt idx="1">
                  <c:v>9.0909090909090912E-2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8D-1A4D-972F-16D9F552C0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baseline="0">
                <a:effectLst/>
              </a:rPr>
              <a:t>ICAS Polling IX: The Korean Peninsula Issues and US National Security</a:t>
            </a:r>
            <a:endParaRPr lang="en-US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5620683241366485E-2"/>
          <c:y val="0.10833333333333332"/>
          <c:w val="0.9449304978609957"/>
          <c:h val="0.875346894138232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'Table 2'!$H$3</c:f>
              <c:strCache>
                <c:ptCount val="1"/>
                <c:pt idx="0">
                  <c:v>Liberal Democracy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'Table 2'!$I$2</c:f>
              <c:strCache>
                <c:ptCount val="1"/>
                <c:pt idx="0">
                  <c:v>Frequency</c:v>
                </c:pt>
              </c:strCache>
            </c:strRef>
          </c:cat>
          <c:val>
            <c:numRef>
              <c:f>'Table 2'!$I$3</c:f>
              <c:numCache>
                <c:formatCode>0%</c:formatCode>
                <c:ptCount val="1"/>
                <c:pt idx="0">
                  <c:v>0.36538461538461536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38-EA4A-98AB-99AF190936E7}"/>
            </c:ext>
          </c:extLst>
        </c:ser>
        <c:ser>
          <c:idx val="1"/>
          <c:order val="1"/>
          <c:tx>
            <c:strRef>
              <c:f>'Table 2'!$H$4</c:f>
              <c:strCache>
                <c:ptCount val="1"/>
                <c:pt idx="0">
                  <c:v>Market Economy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'Table 2'!$I$2</c:f>
              <c:strCache>
                <c:ptCount val="1"/>
                <c:pt idx="0">
                  <c:v>Frequency</c:v>
                </c:pt>
              </c:strCache>
            </c:strRef>
          </c:cat>
          <c:val>
            <c:numRef>
              <c:f>'Table 2'!$I$4</c:f>
              <c:numCache>
                <c:formatCode>0%</c:formatCode>
                <c:ptCount val="1"/>
                <c:pt idx="0">
                  <c:v>0.17307692307692307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38-EA4A-98AB-99AF190936E7}"/>
            </c:ext>
          </c:extLst>
        </c:ser>
        <c:ser>
          <c:idx val="2"/>
          <c:order val="2"/>
          <c:tx>
            <c:strRef>
              <c:f>'Table 2'!$H$5</c:f>
              <c:strCache>
                <c:ptCount val="1"/>
                <c:pt idx="0">
                  <c:v>Rule of Law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'Table 2'!$I$2</c:f>
              <c:strCache>
                <c:ptCount val="1"/>
                <c:pt idx="0">
                  <c:v>Frequency</c:v>
                </c:pt>
              </c:strCache>
            </c:strRef>
          </c:cat>
          <c:val>
            <c:numRef>
              <c:f>'Table 2'!$I$5</c:f>
              <c:numCache>
                <c:formatCode>0%</c:formatCode>
                <c:ptCount val="1"/>
                <c:pt idx="0">
                  <c:v>0.15384615384615385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38-EA4A-98AB-99AF190936E7}"/>
            </c:ext>
          </c:extLst>
        </c:ser>
        <c:ser>
          <c:idx val="3"/>
          <c:order val="3"/>
          <c:tx>
            <c:strRef>
              <c:f>'Table 2'!$H$6</c:f>
              <c:strCache>
                <c:ptCount val="1"/>
                <c:pt idx="0">
                  <c:v>Human Rights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'Table 2'!$I$2</c:f>
              <c:strCache>
                <c:ptCount val="1"/>
                <c:pt idx="0">
                  <c:v>Frequency</c:v>
                </c:pt>
              </c:strCache>
            </c:strRef>
          </c:cat>
          <c:val>
            <c:numRef>
              <c:f>'Table 2'!$I$6</c:f>
              <c:numCache>
                <c:formatCode>0%</c:formatCode>
                <c:ptCount val="1"/>
                <c:pt idx="0">
                  <c:v>0.15384615384615385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38-EA4A-98AB-99AF190936E7}"/>
            </c:ext>
          </c:extLst>
        </c:ser>
        <c:ser>
          <c:idx val="4"/>
          <c:order val="4"/>
          <c:tx>
            <c:strRef>
              <c:f>'Table 2'!$H$7</c:f>
              <c:strCache>
                <c:ptCount val="1"/>
                <c:pt idx="0">
                  <c:v>Freedom of Speech and Press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'Table 2'!$I$2</c:f>
              <c:strCache>
                <c:ptCount val="1"/>
                <c:pt idx="0">
                  <c:v>Frequency</c:v>
                </c:pt>
              </c:strCache>
            </c:strRef>
          </c:cat>
          <c:val>
            <c:numRef>
              <c:f>'Table 2'!$I$7</c:f>
              <c:numCache>
                <c:formatCode>0%</c:formatCode>
                <c:ptCount val="1"/>
                <c:pt idx="0">
                  <c:v>0.15384615384615385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38-EA4A-98AB-99AF190936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269514176"/>
        <c:axId val="1269501072"/>
        <c:axId val="0"/>
      </c:bar3DChart>
      <c:catAx>
        <c:axId val="12695141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69501072"/>
        <c:crosses val="autoZero"/>
        <c:auto val="1"/>
        <c:lblAlgn val="ctr"/>
        <c:lblOffset val="100"/>
        <c:noMultiLvlLbl val="0"/>
      </c:catAx>
      <c:valAx>
        <c:axId val="12695010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9514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IX: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018272383621273E-2"/>
          <c:y val="8.4852920619503072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Table!$N$5</c:f>
              <c:strCache>
                <c:ptCount val="1"/>
                <c:pt idx="0">
                  <c:v>Positively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Table!$M$6</c:f>
              <c:strCache>
                <c:ptCount val="1"/>
                <c:pt idx="0">
                  <c:v>Q4.     Would you believe that the apparent security tension in the Taiwan Straits may impact on the tenuous security balance in the Korean Peninsula?</c:v>
                </c:pt>
              </c:strCache>
            </c:strRef>
          </c:cat>
          <c:val>
            <c:numRef>
              <c:f>Table!$N$6</c:f>
              <c:numCache>
                <c:formatCode>0%</c:formatCode>
                <c:ptCount val="1"/>
                <c:pt idx="0">
                  <c:v>0.59090909090909094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E6-AB4A-9566-79B3F860C400}"/>
            </c:ext>
          </c:extLst>
        </c:ser>
        <c:ser>
          <c:idx val="1"/>
          <c:order val="1"/>
          <c:tx>
            <c:strRef>
              <c:f>Table!$O$5</c:f>
              <c:strCache>
                <c:ptCount val="1"/>
                <c:pt idx="0">
                  <c:v>Negatively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Table!$M$6</c:f>
              <c:strCache>
                <c:ptCount val="1"/>
                <c:pt idx="0">
                  <c:v>Q4.     Would you believe that the apparent security tension in the Taiwan Straits may impact on the tenuous security balance in the Korean Peninsula?</c:v>
                </c:pt>
              </c:strCache>
            </c:strRef>
          </c:cat>
          <c:val>
            <c:numRef>
              <c:f>Table!$O$6</c:f>
              <c:numCache>
                <c:formatCode>0%</c:formatCode>
                <c:ptCount val="1"/>
                <c:pt idx="0">
                  <c:v>0.40909090909090912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E6-AB4A-9566-79B3F860C400}"/>
            </c:ext>
          </c:extLst>
        </c:ser>
        <c:ser>
          <c:idx val="2"/>
          <c:order val="2"/>
          <c:tx>
            <c:strRef>
              <c:f>Table!$P$5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Table!$M$6</c:f>
              <c:strCache>
                <c:ptCount val="1"/>
                <c:pt idx="0">
                  <c:v>Q4.     Would you believe that the apparent security tension in the Taiwan Straits may impact on the tenuous security balance in the Korean Peninsula?</c:v>
                </c:pt>
              </c:strCache>
            </c:strRef>
          </c:cat>
          <c:val>
            <c:numRef>
              <c:f>Table!$P$6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E6-AB4A-9566-79B3F860C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</c:f>
              <c:strCache>
                <c:ptCount val="1"/>
                <c:pt idx="0">
                  <c:v>Q1.     Would you suppose based on Mebane's analysis that "frauds" might have been committed?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826-A64A-B737-99EF11044A2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826-A64A-B737-99EF11044A2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826-A64A-B737-99EF11044A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Table!$B$1:$D$1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Table!$N$2:$P$2</c:f>
              <c:numCache>
                <c:formatCode>0%</c:formatCode>
                <c:ptCount val="3"/>
                <c:pt idx="0">
                  <c:v>0.72727272727272729</c:v>
                </c:pt>
                <c:pt idx="1">
                  <c:v>0.22727272727272727</c:v>
                </c:pt>
                <c:pt idx="2">
                  <c:v>4.5454545454545456E-2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826-A64A-B737-99EF11044A2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u="none" strike="noStrike" baseline="0">
                <a:effectLst/>
              </a:rPr>
              <a:t>Q2: What are core values and founding principles do you believe that need to be defended and upheld in South Korea (SK)? </a:t>
            </a:r>
            <a:endParaRPr lang="en-US" sz="1200" b="0" i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187994093373393"/>
          <c:w val="1"/>
          <c:h val="0.4691625751339488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3DF-914D-8AB8-368164AB216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3DF-914D-8AB8-368164AB216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3DF-914D-8AB8-368164AB216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E3DF-914D-8AB8-368164AB216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E3DF-914D-8AB8-368164AB21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'Table 2'!$H$3:$H$7</c:f>
              <c:strCache>
                <c:ptCount val="5"/>
                <c:pt idx="0">
                  <c:v>Liberal Democracy</c:v>
                </c:pt>
                <c:pt idx="1">
                  <c:v>Market Economy</c:v>
                </c:pt>
                <c:pt idx="2">
                  <c:v>Rule of Law</c:v>
                </c:pt>
                <c:pt idx="3">
                  <c:v>Human Rights</c:v>
                </c:pt>
                <c:pt idx="4">
                  <c:v>Freedom of Speech and Press</c:v>
                </c:pt>
              </c:strCache>
            </c:strRef>
          </c:cat>
          <c:val>
            <c:numRef>
              <c:f>'Table 2'!$I$3:$I$7</c:f>
              <c:numCache>
                <c:formatCode>General</c:formatCode>
                <c:ptCount val="5"/>
                <c:pt idx="0">
                  <c:v>38</c:v>
                </c:pt>
                <c:pt idx="1">
                  <c:v>18</c:v>
                </c:pt>
                <c:pt idx="2">
                  <c:v>16</c:v>
                </c:pt>
                <c:pt idx="3">
                  <c:v>16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3DF-914D-8AB8-368164AB216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38825668161053E-2"/>
          <c:y val="0.82467410346476244"/>
          <c:w val="0.95856429986558511"/>
          <c:h val="0.148439101585862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Table!$M$4</c:f>
              <c:strCache>
                <c:ptCount val="1"/>
                <c:pt idx="0">
                  <c:v>Q3.     Would you believe that the US's commitment and responsibilities to forward deterrence in East Asia and the Indo-Pacific theatre will substantially be enhanced for the 
next five to ten years?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1CC-5648-84F2-BAD72965BD6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1CC-5648-84F2-BAD72965BD6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1CC-5648-84F2-BAD72965BD6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1CC-5648-84F2-BAD72965BD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Table!$N$3:$Q$3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Table!$N$4:$Q$4</c:f>
              <c:numCache>
                <c:formatCode>0%</c:formatCode>
                <c:ptCount val="4"/>
                <c:pt idx="0">
                  <c:v>0.68181818181818177</c:v>
                </c:pt>
                <c:pt idx="1">
                  <c:v>0.22727272727272727</c:v>
                </c:pt>
                <c:pt idx="2">
                  <c:v>9.0909090909090912E-2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1CC-5648-84F2-BAD72965BD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Table!$M$6</c:f>
              <c:strCache>
                <c:ptCount val="1"/>
                <c:pt idx="0">
                  <c:v>Q4.     Would you believe that the apparent security tension in the Taiwan Straits may impact on the tenuous security balance in the Korean Peninsula?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AF4-D54B-A811-80C2E958972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AF4-D54B-A811-80C2E958972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AF4-D54B-A811-80C2E958972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Table!$N$5:$P$5</c:f>
              <c:strCache>
                <c:ptCount val="3"/>
                <c:pt idx="0">
                  <c:v>Positively</c:v>
                </c:pt>
                <c:pt idx="1">
                  <c:v>Negatively</c:v>
                </c:pt>
                <c:pt idx="2">
                  <c:v>Declined/Maybe/Neither</c:v>
                </c:pt>
              </c:strCache>
            </c:strRef>
          </c:cat>
          <c:val>
            <c:numRef>
              <c:f>Table!$N$6:$P$6</c:f>
              <c:numCache>
                <c:formatCode>0%</c:formatCode>
                <c:ptCount val="3"/>
                <c:pt idx="0">
                  <c:v>0.59090909090909094</c:v>
                </c:pt>
                <c:pt idx="1">
                  <c:v>0.40909090909090912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AF4-D54B-A811-80C2E958972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84520-1B3D-4E03-ABA7-ADDCC8CCD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F595-E992-4835-B827-E5E77F9AE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13397-CB3B-4A54-962E-976FC009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2020. 5. 22.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BB8B-8132-43C1-A168-2B21E6E7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2805A-D811-43D1-9B74-8994B2F3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33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138F1-5746-4078-B077-C51ABD793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C4A0B-1C5F-401D-9AFF-CE02B5E3C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7D5EE-2DEA-4DDB-AF26-9CCC3111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2020. 5. 22.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CD3B7-BC32-416F-9577-18A4BFA6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D2C21-F3B5-4917-B336-FD142F3E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744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4C6EBA-996E-414C-9036-040489BB3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B8B6D-5C87-4194-9B59-D113DE1EF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CA100-791A-40F5-90C9-C90E4DAE1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2020. 5. 22.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B42DF-A7A4-4318-ADE0-27661BCC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412C4-D887-40EE-B6AD-E3CB9FA2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64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7E23-4B1A-4EA1-9845-5D77B6DA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3CA1C-F4D7-412B-A347-13C84DED6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9ED9A-C2FB-4683-ADCC-E6FAE6B31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2020. 5. 22.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77BD1-B047-4B3B-865F-C8FAB6DC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CF07C-DFC5-4F72-9809-9C4CF145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30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BFACF-413F-4BF6-BD30-95B87092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8723A-BDF5-425E-9D72-80AA735AA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ABC0A-E909-4044-BA58-22B2CEB6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2020. 5. 22.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928FC-8D2A-4284-994C-552104B3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8AADA-3AEB-4415-B542-27C161821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43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DA564-4800-4E05-B172-CE955AE7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E259D-132C-4448-A377-6619329A9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53CD3-855D-4D5A-A5C6-F00E14D89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159EB-AC35-42BC-AEF4-452C91A0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2020. 5. 22.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6C439-9F3F-4389-9A71-6B2A4FAB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F9B9-5272-4F05-B30F-D59813579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10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0952-1CC8-4FB3-992C-D431D823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31E88-4CAA-49EE-B6B5-4D5B07BA0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8FAFC-9D36-45FC-BC65-1BB3EB92A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88F3EF-E4D3-4561-86F3-139AF53FB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C0104-E321-4C27-946C-D158EA5BA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427287-497B-4B40-BF28-B41E079F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2020. 5. 22.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20F2D-7238-4667-80A1-2A9CC9F4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A3486-17C6-4E87-993A-03138DBE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45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D2A8C-15B7-45C4-910A-059221CA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F70E6-280F-4C2A-824C-65117B11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2020. 5. 22.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950B8-A11D-4D25-A9F3-24F79F13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83025-9229-4DE3-A4C8-6C6E8695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29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B9A4ED-4C2D-4AD4-BD68-37A8EC58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2020. 5. 22.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CCF1C-76BD-4F89-98F8-0516A775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432DB-63FF-40CA-930A-7AE3BE4BC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864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4876-A8F2-498B-A265-188C6757C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CE0BC-2E20-4B4C-BD0E-C033D32A5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F70AE-CCEC-412B-B69C-52CE93B92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E03BF-7F59-4CA9-AC56-2308299A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2020. 5. 22.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570C8-E79B-475A-A227-E130A865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A3E57-1317-4B5C-BA5A-FFD2EA4E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85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658E-26FF-48E1-A8EC-A079A5E24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D7106-7712-4557-96EF-3095D355A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EB53D-EFF1-4E9D-9D10-9FEA3B6A7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D2786-D3D9-42AD-80A5-00BB0E2A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2020. 5. 22.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4A534-2483-487C-9A51-D7FC3C92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DF51E-2C26-4711-A71E-8304E15E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49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3DA4EB-A743-4451-8A19-091AC68B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96F7A-25AA-4138-A1B1-029D3024C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871B-B574-48C6-ABB2-8F1F9E769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D4DCB-4D8F-4801-8F28-0DC93F2ABF00}" type="datetimeFigureOut">
              <a:rPr lang="ko-KR" altLang="en-US" smtClean="0"/>
              <a:t>2020. 5. 22.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4E046-1AFD-4046-9144-BC7FC81F3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119F1-46CB-4DC5-B525-CC7F66EEA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7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83943-EB09-4B03-A43D-FE7983344B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CB6BB-40DF-4CAD-B331-38E54F54EC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052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875C1AC-C609-446E-8154-2CBBCD5E84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7426219"/>
              </p:ext>
            </p:extLst>
          </p:nvPr>
        </p:nvGraphicFramePr>
        <p:xfrm>
          <a:off x="1953768" y="640080"/>
          <a:ext cx="8284464" cy="557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48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4E22A92-11F6-024B-8B2F-80F031B7A3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127748"/>
              </p:ext>
            </p:extLst>
          </p:nvPr>
        </p:nvGraphicFramePr>
        <p:xfrm>
          <a:off x="1953768" y="640080"/>
          <a:ext cx="8284464" cy="557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101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83F88A8-B96F-B848-ADD9-15A04C90E9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5503224"/>
              </p:ext>
            </p:extLst>
          </p:nvPr>
        </p:nvGraphicFramePr>
        <p:xfrm>
          <a:off x="1953768" y="640080"/>
          <a:ext cx="8284464" cy="557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2587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8A3D512-AACE-9247-9B54-C46D42E50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537444"/>
              </p:ext>
            </p:extLst>
          </p:nvPr>
        </p:nvGraphicFramePr>
        <p:xfrm>
          <a:off x="347049" y="1231271"/>
          <a:ext cx="11497901" cy="5549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97901">
                  <a:extLst>
                    <a:ext uri="{9D8B030D-6E8A-4147-A177-3AD203B41FA5}">
                      <a16:colId xmlns:a16="http://schemas.microsoft.com/office/drawing/2014/main" val="3705050651"/>
                    </a:ext>
                  </a:extLst>
                </a:gridCol>
              </a:tblGrid>
              <a:tr h="2137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Keep democratic country, not left wing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5" marR="4475" marT="4475" marB="0" anchor="ctr"/>
                </a:tc>
                <a:extLst>
                  <a:ext uri="{0D108BD9-81ED-4DB2-BD59-A6C34878D82A}">
                    <a16:rowId xmlns:a16="http://schemas.microsoft.com/office/drawing/2014/main" val="1651026028"/>
                  </a:ext>
                </a:extLst>
              </a:tr>
              <a:tr h="2137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Free speech, free market, human rights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5" marR="4475" marT="4475" marB="0" anchor="ctr"/>
                </a:tc>
                <a:extLst>
                  <a:ext uri="{0D108BD9-81ED-4DB2-BD59-A6C34878D82A}">
                    <a16:rowId xmlns:a16="http://schemas.microsoft.com/office/drawing/2014/main" val="2117649931"/>
                  </a:ext>
                </a:extLst>
              </a:tr>
              <a:tr h="2695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Korean family, christian, freedom of belief, and voting core have been undermined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5" marR="4475" marT="4475" marB="0" anchor="ctr"/>
                </a:tc>
                <a:extLst>
                  <a:ext uri="{0D108BD9-81ED-4DB2-BD59-A6C34878D82A}">
                    <a16:rowId xmlns:a16="http://schemas.microsoft.com/office/drawing/2014/main" val="2493832942"/>
                  </a:ext>
                </a:extLst>
              </a:tr>
              <a:tr h="175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Unification &amp; close economics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5" marR="4475" marT="4475" marB="0" anchor="ctr"/>
                </a:tc>
                <a:extLst>
                  <a:ext uri="{0D108BD9-81ED-4DB2-BD59-A6C34878D82A}">
                    <a16:rowId xmlns:a16="http://schemas.microsoft.com/office/drawing/2014/main" val="479751188"/>
                  </a:ext>
                </a:extLst>
              </a:tr>
              <a:tr h="2137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Liberal democracy, a wedge power for containing china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5" marR="4475" marT="4475" marB="0" anchor="ctr"/>
                </a:tc>
                <a:extLst>
                  <a:ext uri="{0D108BD9-81ED-4DB2-BD59-A6C34878D82A}">
                    <a16:rowId xmlns:a16="http://schemas.microsoft.com/office/drawing/2014/main" val="3979856659"/>
                  </a:ext>
                </a:extLst>
              </a:tr>
              <a:tr h="2137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democracy, free market economy, human rights, and gender equality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5" marR="4475" marT="4475" marB="0" anchor="ctr"/>
                </a:tc>
                <a:extLst>
                  <a:ext uri="{0D108BD9-81ED-4DB2-BD59-A6C34878D82A}">
                    <a16:rowId xmlns:a16="http://schemas.microsoft.com/office/drawing/2014/main" val="306997908"/>
                  </a:ext>
                </a:extLst>
              </a:tr>
              <a:tr h="175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voter manipulation, vote stealing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5" marR="4475" marT="4475" marB="0" anchor="ctr"/>
                </a:tc>
                <a:extLst>
                  <a:ext uri="{0D108BD9-81ED-4DB2-BD59-A6C34878D82A}">
                    <a16:rowId xmlns:a16="http://schemas.microsoft.com/office/drawing/2014/main" val="2927409069"/>
                  </a:ext>
                </a:extLst>
              </a:tr>
              <a:tr h="175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Justice and freedom of press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5" marR="4475" marT="4475" marB="0" anchor="ctr"/>
                </a:tc>
                <a:extLst>
                  <a:ext uri="{0D108BD9-81ED-4DB2-BD59-A6C34878D82A}">
                    <a16:rowId xmlns:a16="http://schemas.microsoft.com/office/drawing/2014/main" val="2819019220"/>
                  </a:ext>
                </a:extLst>
              </a:tr>
              <a:tr h="175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Honesty and transparency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5" marR="4475" marT="4475" marB="0" anchor="ctr"/>
                </a:tc>
                <a:extLst>
                  <a:ext uri="{0D108BD9-81ED-4DB2-BD59-A6C34878D82A}">
                    <a16:rowId xmlns:a16="http://schemas.microsoft.com/office/drawing/2014/main" val="2187288411"/>
                  </a:ext>
                </a:extLst>
              </a:tr>
              <a:tr h="7481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Liberal democracy, freedom (including all freedom guaranteed by the US Consti.) Rule of Law, Separation of Power, Fair &amp; Free Elections, Protection of private property, must not be 'People's democracy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5" marR="4475" marT="4475" marB="0" anchor="ctr"/>
                </a:tc>
                <a:extLst>
                  <a:ext uri="{0D108BD9-81ED-4DB2-BD59-A6C34878D82A}">
                    <a16:rowId xmlns:a16="http://schemas.microsoft.com/office/drawing/2014/main" val="624407819"/>
                  </a:ext>
                </a:extLst>
              </a:tr>
              <a:tr h="175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freedom, democarcy, human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5" marR="4475" marT="4475" marB="0" anchor="ctr"/>
                </a:tc>
                <a:extLst>
                  <a:ext uri="{0D108BD9-81ED-4DB2-BD59-A6C34878D82A}">
                    <a16:rowId xmlns:a16="http://schemas.microsoft.com/office/drawing/2014/main" val="198917952"/>
                  </a:ext>
                </a:extLst>
              </a:tr>
              <a:tr h="2137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Democracy, liberty and market economy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5" marR="4475" marT="4475" marB="0" anchor="ctr"/>
                </a:tc>
                <a:extLst>
                  <a:ext uri="{0D108BD9-81ED-4DB2-BD59-A6C34878D82A}">
                    <a16:rowId xmlns:a16="http://schemas.microsoft.com/office/drawing/2014/main" val="103894411"/>
                  </a:ext>
                </a:extLst>
              </a:tr>
              <a:tr h="4275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A free and fair election to ensure that a free democratic institution continues to prevail in the Republic of Korea.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5" marR="4475" marT="4475" marB="0" anchor="ctr"/>
                </a:tc>
                <a:extLst>
                  <a:ext uri="{0D108BD9-81ED-4DB2-BD59-A6C34878D82A}">
                    <a16:rowId xmlns:a16="http://schemas.microsoft.com/office/drawing/2014/main" val="4122612906"/>
                  </a:ext>
                </a:extLst>
              </a:tr>
              <a:tr h="3206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Liberal democracy, Free Markets, Rule of Law, Spearation of Powers, Freedom of Press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5" marR="4475" marT="4475" marB="0" anchor="ctr"/>
                </a:tc>
                <a:extLst>
                  <a:ext uri="{0D108BD9-81ED-4DB2-BD59-A6C34878D82A}">
                    <a16:rowId xmlns:a16="http://schemas.microsoft.com/office/drawing/2014/main" val="2993521527"/>
                  </a:ext>
                </a:extLst>
              </a:tr>
              <a:tr h="175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Democracy, Fight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5" marR="4475" marT="4475" marB="0" anchor="ctr"/>
                </a:tc>
                <a:extLst>
                  <a:ext uri="{0D108BD9-81ED-4DB2-BD59-A6C34878D82A}">
                    <a16:rowId xmlns:a16="http://schemas.microsoft.com/office/drawing/2014/main" val="2470872812"/>
                  </a:ext>
                </a:extLst>
              </a:tr>
              <a:tr h="175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Liberal democracy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5" marR="4475" marT="4475" marB="0" anchor="ctr"/>
                </a:tc>
                <a:extLst>
                  <a:ext uri="{0D108BD9-81ED-4DB2-BD59-A6C34878D82A}">
                    <a16:rowId xmlns:a16="http://schemas.microsoft.com/office/drawing/2014/main" val="1166823840"/>
                  </a:ext>
                </a:extLst>
              </a:tr>
              <a:tr h="3206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Rule of Law, Equal Opportunity, Democracy, Security, Economic Prosperity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5" marR="4475" marT="4475" marB="0" anchor="ctr"/>
                </a:tc>
                <a:extLst>
                  <a:ext uri="{0D108BD9-81ED-4DB2-BD59-A6C34878D82A}">
                    <a16:rowId xmlns:a16="http://schemas.microsoft.com/office/drawing/2014/main" val="2826379840"/>
                  </a:ext>
                </a:extLst>
              </a:tr>
              <a:tr h="2137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Democracy, Libety, Free from Corruption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5" marR="4475" marT="4475" marB="0" anchor="ctr"/>
                </a:tc>
                <a:extLst>
                  <a:ext uri="{0D108BD9-81ED-4DB2-BD59-A6C34878D82A}">
                    <a16:rowId xmlns:a16="http://schemas.microsoft.com/office/drawing/2014/main" val="2550453260"/>
                  </a:ext>
                </a:extLst>
              </a:tr>
              <a:tr h="175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Rule of Law, Truth, Liberty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5" marR="4475" marT="4475" marB="0" anchor="ctr"/>
                </a:tc>
                <a:extLst>
                  <a:ext uri="{0D108BD9-81ED-4DB2-BD59-A6C34878D82A}">
                    <a16:rowId xmlns:a16="http://schemas.microsoft.com/office/drawing/2014/main" val="2858688288"/>
                  </a:ext>
                </a:extLst>
              </a:tr>
              <a:tr h="175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Freedom, Democarcy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5" marR="4475" marT="4475" marB="0" anchor="ctr"/>
                </a:tc>
                <a:extLst>
                  <a:ext uri="{0D108BD9-81ED-4DB2-BD59-A6C34878D82A}">
                    <a16:rowId xmlns:a16="http://schemas.microsoft.com/office/drawing/2014/main" val="1641803909"/>
                  </a:ext>
                </a:extLst>
              </a:tr>
              <a:tr h="4275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Freedom of Speech, Democratic Values, Equality of opportunity, opposition to dictatorship, North Korea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5" marR="4475" marT="4475" marB="0" anchor="ctr"/>
                </a:tc>
                <a:extLst>
                  <a:ext uri="{0D108BD9-81ED-4DB2-BD59-A6C34878D82A}">
                    <a16:rowId xmlns:a16="http://schemas.microsoft.com/office/drawing/2014/main" val="3731324617"/>
                  </a:ext>
                </a:extLst>
              </a:tr>
              <a:tr h="175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Core Values of All Free Elections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5" marR="4475" marT="4475" marB="0" anchor="ctr"/>
                </a:tc>
                <a:extLst>
                  <a:ext uri="{0D108BD9-81ED-4DB2-BD59-A6C34878D82A}">
                    <a16:rowId xmlns:a16="http://schemas.microsoft.com/office/drawing/2014/main" val="2919830796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A1DBF36F-F16E-FE4F-B96F-9E5F755B2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049" y="-3757"/>
            <a:ext cx="10515600" cy="1325563"/>
          </a:xfrm>
        </p:spPr>
        <p:txBody>
          <a:bodyPr>
            <a:noAutofit/>
          </a:bodyPr>
          <a:lstStyle/>
          <a:p>
            <a:r>
              <a:rPr lang="en-US" sz="2800" dirty="0"/>
              <a:t>Key Words from </a:t>
            </a:r>
            <a:r>
              <a:rPr lang="en-US" sz="2800" i="1" dirty="0"/>
              <a:t>Q2:</a:t>
            </a:r>
            <a:r>
              <a:rPr lang="en-US" sz="2800" dirty="0"/>
              <a:t> </a:t>
            </a:r>
            <a:r>
              <a:rPr lang="en-US" sz="2800" i="1" dirty="0"/>
              <a:t>What are core values and founding principles do you believe that need to be defended and upheld in South Korea (SK)? </a:t>
            </a:r>
          </a:p>
        </p:txBody>
      </p:sp>
    </p:spTree>
    <p:extLst>
      <p:ext uri="{BB962C8B-B14F-4D97-AF65-F5344CB8AC3E}">
        <p14:creationId xmlns:p14="http://schemas.microsoft.com/office/powerpoint/2010/main" val="3283527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3F8BBF9-0943-4771-88BA-29DAD09097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754757"/>
              </p:ext>
            </p:extLst>
          </p:nvPr>
        </p:nvGraphicFramePr>
        <p:xfrm>
          <a:off x="1953768" y="640080"/>
          <a:ext cx="8284464" cy="557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977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E07A725-EB5F-9D48-95BE-201836DEE3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3673081"/>
              </p:ext>
            </p:extLst>
          </p:nvPr>
        </p:nvGraphicFramePr>
        <p:xfrm>
          <a:off x="1953768" y="640080"/>
          <a:ext cx="8284464" cy="557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6710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0511A77-FEE7-4931-BB58-989D536A71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2819349"/>
              </p:ext>
            </p:extLst>
          </p:nvPr>
        </p:nvGraphicFramePr>
        <p:xfrm>
          <a:off x="1953768" y="640080"/>
          <a:ext cx="8284464" cy="557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6978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57131F2-8215-492F-A595-53C137204E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4820280"/>
              </p:ext>
            </p:extLst>
          </p:nvPr>
        </p:nvGraphicFramePr>
        <p:xfrm>
          <a:off x="1953768" y="640080"/>
          <a:ext cx="8284464" cy="557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1C72CFF-4DEA-C247-AC26-D9811FA68F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669343"/>
              </p:ext>
            </p:extLst>
          </p:nvPr>
        </p:nvGraphicFramePr>
        <p:xfrm>
          <a:off x="1953768" y="640080"/>
          <a:ext cx="8284464" cy="557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7779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311</Words>
  <Application>Microsoft Macintosh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맑은 고딕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Key Words from Q2: What are core values and founding principles do you believe that need to be defended and upheld in South Korea (SK)?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Jang</dc:creator>
  <cp:lastModifiedBy>Mingu Jang</cp:lastModifiedBy>
  <cp:revision>21</cp:revision>
  <dcterms:created xsi:type="dcterms:W3CDTF">2019-02-24T21:48:29Z</dcterms:created>
  <dcterms:modified xsi:type="dcterms:W3CDTF">2020-05-22T20:42:32Z</dcterms:modified>
</cp:coreProperties>
</file>